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
  </p:notesMasterIdLst>
  <p:sldIdLst>
    <p:sldId id="256" r:id="rId2"/>
    <p:sldId id="257" r:id="rId3"/>
    <p:sldId id="258" r:id="rId4"/>
  </p:sldIdLst>
  <p:sldSz cx="7772400" cy="10058400"/>
  <p:notesSz cx="7010400" cy="9296400"/>
  <p:embeddedFontLst>
    <p:embeddedFont>
      <p:font typeface="Lora" pitchFamily="2" charset="0"/>
      <p:regular r:id="rId6"/>
      <p:bold r:id="rId7"/>
      <p:italic r:id="rId8"/>
      <p:boldItalic r:id="rId9"/>
    </p:embeddedFont>
    <p:embeddedFont>
      <p:font typeface="Special Elite" panose="020B0604020202020204" charset="0"/>
      <p:regular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FEB078-C363-456D-9D3D-D5AB6697225B}" v="3" dt="2023-07-25T20:46:52.1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164" y="6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presProps" Target="presProps.xml"/><Relationship Id="rId5" Type="http://schemas.openxmlformats.org/officeDocument/2006/relationships/notesMaster" Target="notesMasters/notesMaster1.xml"/><Relationship Id="rId15" Type="http://schemas.microsoft.com/office/2015/10/relationships/revisionInfo" Target="revisionInfo.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59000" y="696913"/>
            <a:ext cx="26924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246b08b3e_0_1:notes"/>
          <p:cNvSpPr>
            <a:spLocks noGrp="1" noRot="1" noChangeAspect="1"/>
          </p:cNvSpPr>
          <p:nvPr>
            <p:ph type="sldImg" idx="2"/>
          </p:nvPr>
        </p:nvSpPr>
        <p:spPr>
          <a:xfrm>
            <a:off x="2159000" y="696913"/>
            <a:ext cx="26939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246b08b3e_0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notes"/>
          <p:cNvSpPr>
            <a:spLocks noGrp="1" noRot="1" noChangeAspect="1"/>
          </p:cNvSpPr>
          <p:nvPr>
            <p:ph type="sldImg" idx="2"/>
          </p:nvPr>
        </p:nvSpPr>
        <p:spPr>
          <a:xfrm>
            <a:off x="2159000" y="696913"/>
            <a:ext cx="26939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charrere@corralesis.org" TargetMode="External"/><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static.nsta.org/pdfs/SafetyInTheScienceClassroom.pdf" TargetMode="External"/><Relationship Id="rId5" Type="http://schemas.openxmlformats.org/officeDocument/2006/relationships/hyperlink" Target="https://www.uft.org/chapters/doe-chapters/lab-specialists/you-should-know/lab-safety-rules-students" TargetMode="External"/><Relationship Id="rId4" Type="http://schemas.openxmlformats.org/officeDocument/2006/relationships/hyperlink" Target="https://corralesis.org/teacher-page-elizabeth-scharrer/"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corralesis.org/teacher-page-elizabeth-scharrer/" TargetMode="External"/><Relationship Id="rId3" Type="http://schemas.openxmlformats.org/officeDocument/2006/relationships/hyperlink" Target="mailto:scharrere@corralesis.org" TargetMode="Externa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flexbooks.ck12.org/cbook/ck-12-biology-flexbook-2.0" TargetMode="External"/><Relationship Id="rId5" Type="http://schemas.openxmlformats.org/officeDocument/2006/relationships/hyperlink" Target="https://www.khanacademy.org/science/biology" TargetMode="External"/><Relationship Id="rId4" Type="http://schemas.openxmlformats.org/officeDocument/2006/relationships/hyperlink" Target="https://www.youtube.com/@Bozemanscience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483275" y="361250"/>
            <a:ext cx="2009700" cy="39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Special Elite"/>
                <a:ea typeface="Special Elite"/>
                <a:cs typeface="Special Elite"/>
                <a:sym typeface="Special Elite"/>
              </a:rPr>
              <a:t>Elizabeth Scharrer</a:t>
            </a:r>
            <a:endParaRPr sz="1200">
              <a:latin typeface="Special Elite"/>
              <a:ea typeface="Special Elite"/>
              <a:cs typeface="Special Elite"/>
              <a:sym typeface="Special Elite"/>
            </a:endParaRPr>
          </a:p>
        </p:txBody>
      </p:sp>
      <p:sp>
        <p:nvSpPr>
          <p:cNvPr id="55" name="Google Shape;55;p13"/>
          <p:cNvSpPr txBox="1"/>
          <p:nvPr/>
        </p:nvSpPr>
        <p:spPr>
          <a:xfrm>
            <a:off x="2550125" y="361250"/>
            <a:ext cx="2691000" cy="39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Special Elite"/>
                <a:ea typeface="Special Elite"/>
                <a:cs typeface="Special Elite"/>
                <a:sym typeface="Special Elite"/>
              </a:rPr>
              <a:t>Corrales International School</a:t>
            </a:r>
            <a:endParaRPr sz="1200">
              <a:latin typeface="Special Elite"/>
              <a:ea typeface="Special Elite"/>
              <a:cs typeface="Special Elite"/>
              <a:sym typeface="Special Elite"/>
            </a:endParaRPr>
          </a:p>
        </p:txBody>
      </p:sp>
      <p:sp>
        <p:nvSpPr>
          <p:cNvPr id="56" name="Google Shape;56;p13"/>
          <p:cNvSpPr txBox="1"/>
          <p:nvPr/>
        </p:nvSpPr>
        <p:spPr>
          <a:xfrm>
            <a:off x="5293400" y="361250"/>
            <a:ext cx="2009700" cy="39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latin typeface="Special Elite"/>
                <a:ea typeface="Special Elite"/>
                <a:cs typeface="Special Elite"/>
                <a:sym typeface="Special Elite"/>
              </a:rPr>
              <a:t>2023-24</a:t>
            </a:r>
            <a:endParaRPr sz="1200" dirty="0">
              <a:latin typeface="Special Elite"/>
              <a:ea typeface="Special Elite"/>
              <a:cs typeface="Special Elite"/>
              <a:sym typeface="Special Elite"/>
            </a:endParaRPr>
          </a:p>
        </p:txBody>
      </p:sp>
      <p:cxnSp>
        <p:nvCxnSpPr>
          <p:cNvPr id="57" name="Google Shape;57;p13"/>
          <p:cNvCxnSpPr/>
          <p:nvPr/>
        </p:nvCxnSpPr>
        <p:spPr>
          <a:xfrm>
            <a:off x="473750" y="761300"/>
            <a:ext cx="6839100" cy="0"/>
          </a:xfrm>
          <a:prstGeom prst="straightConnector1">
            <a:avLst/>
          </a:prstGeom>
          <a:noFill/>
          <a:ln w="19050" cap="flat" cmpd="sng">
            <a:solidFill>
              <a:srgbClr val="000000"/>
            </a:solidFill>
            <a:prstDash val="solid"/>
            <a:round/>
            <a:headEnd type="none" w="med" len="med"/>
            <a:tailEnd type="none" w="med" len="med"/>
          </a:ln>
        </p:spPr>
      </p:cxnSp>
      <p:sp>
        <p:nvSpPr>
          <p:cNvPr id="58" name="Google Shape;58;p13"/>
          <p:cNvSpPr txBox="1"/>
          <p:nvPr/>
        </p:nvSpPr>
        <p:spPr>
          <a:xfrm>
            <a:off x="454738" y="9116050"/>
            <a:ext cx="2009700" cy="39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linkClick r:id="rId3"/>
              </a:rPr>
              <a:t>scharrere@corralesis.org</a:t>
            </a:r>
            <a:endParaRPr sz="1200"/>
          </a:p>
        </p:txBody>
      </p:sp>
      <p:sp>
        <p:nvSpPr>
          <p:cNvPr id="59" name="Google Shape;59;p13"/>
          <p:cNvSpPr txBox="1"/>
          <p:nvPr/>
        </p:nvSpPr>
        <p:spPr>
          <a:xfrm>
            <a:off x="2521588" y="9116050"/>
            <a:ext cx="2691000" cy="39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50">
                <a:solidFill>
                  <a:srgbClr val="222943"/>
                </a:solidFill>
                <a:highlight>
                  <a:srgbClr val="FFFFFF"/>
                </a:highlight>
                <a:latin typeface="Lora"/>
                <a:ea typeface="Lora"/>
                <a:cs typeface="Lora"/>
                <a:sym typeface="Lora"/>
              </a:rPr>
              <a:t>505-344-9733</a:t>
            </a:r>
            <a:endParaRPr sz="1200"/>
          </a:p>
        </p:txBody>
      </p:sp>
      <p:sp>
        <p:nvSpPr>
          <p:cNvPr id="60" name="Google Shape;60;p13"/>
          <p:cNvSpPr txBox="1"/>
          <p:nvPr/>
        </p:nvSpPr>
        <p:spPr>
          <a:xfrm>
            <a:off x="5264875" y="9116050"/>
            <a:ext cx="2038200" cy="390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u="sng">
                <a:solidFill>
                  <a:schemeClr val="hlink"/>
                </a:solidFill>
                <a:hlinkClick r:id="rId4"/>
              </a:rPr>
              <a:t>https://corralesis.org/teacher-page-elizabeth-scharrer/</a:t>
            </a:r>
            <a:endParaRPr sz="1200"/>
          </a:p>
        </p:txBody>
      </p:sp>
      <p:cxnSp>
        <p:nvCxnSpPr>
          <p:cNvPr id="61" name="Google Shape;61;p13"/>
          <p:cNvCxnSpPr/>
          <p:nvPr/>
        </p:nvCxnSpPr>
        <p:spPr>
          <a:xfrm>
            <a:off x="473750" y="9095675"/>
            <a:ext cx="6839100" cy="0"/>
          </a:xfrm>
          <a:prstGeom prst="straightConnector1">
            <a:avLst/>
          </a:prstGeom>
          <a:noFill/>
          <a:ln w="19050" cap="flat" cmpd="sng">
            <a:solidFill>
              <a:srgbClr val="1155CC"/>
            </a:solidFill>
            <a:prstDash val="solid"/>
            <a:round/>
            <a:headEnd type="none" w="med" len="med"/>
            <a:tailEnd type="none" w="med" len="med"/>
          </a:ln>
        </p:spPr>
      </p:cxnSp>
      <p:sp>
        <p:nvSpPr>
          <p:cNvPr id="62" name="Google Shape;62;p13"/>
          <p:cNvSpPr txBox="1"/>
          <p:nvPr/>
        </p:nvSpPr>
        <p:spPr>
          <a:xfrm>
            <a:off x="397400" y="899413"/>
            <a:ext cx="6839100" cy="65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300" b="1">
                <a:solidFill>
                  <a:srgbClr val="1155CC"/>
                </a:solidFill>
                <a:latin typeface="Special Elite"/>
                <a:ea typeface="Special Elite"/>
                <a:cs typeface="Special Elite"/>
                <a:sym typeface="Special Elite"/>
              </a:rPr>
              <a:t>CIS Biology</a:t>
            </a:r>
            <a:endParaRPr sz="3200" b="1">
              <a:solidFill>
                <a:srgbClr val="1155CC"/>
              </a:solidFill>
              <a:latin typeface="Special Elite"/>
              <a:ea typeface="Special Elite"/>
              <a:cs typeface="Special Elite"/>
              <a:sym typeface="Special Elite"/>
            </a:endParaRPr>
          </a:p>
        </p:txBody>
      </p:sp>
      <p:cxnSp>
        <p:nvCxnSpPr>
          <p:cNvPr id="63" name="Google Shape;63;p13"/>
          <p:cNvCxnSpPr/>
          <p:nvPr/>
        </p:nvCxnSpPr>
        <p:spPr>
          <a:xfrm>
            <a:off x="473750" y="1704275"/>
            <a:ext cx="6839100" cy="0"/>
          </a:xfrm>
          <a:prstGeom prst="straightConnector1">
            <a:avLst/>
          </a:prstGeom>
          <a:noFill/>
          <a:ln w="19050" cap="flat" cmpd="sng">
            <a:solidFill>
              <a:srgbClr val="000000"/>
            </a:solidFill>
            <a:prstDash val="solid"/>
            <a:round/>
            <a:headEnd type="none" w="med" len="med"/>
            <a:tailEnd type="none" w="med" len="med"/>
          </a:ln>
        </p:spPr>
      </p:cxnSp>
      <p:cxnSp>
        <p:nvCxnSpPr>
          <p:cNvPr id="64" name="Google Shape;64;p13"/>
          <p:cNvCxnSpPr/>
          <p:nvPr/>
        </p:nvCxnSpPr>
        <p:spPr>
          <a:xfrm>
            <a:off x="473750" y="7076375"/>
            <a:ext cx="6839100" cy="0"/>
          </a:xfrm>
          <a:prstGeom prst="straightConnector1">
            <a:avLst/>
          </a:prstGeom>
          <a:noFill/>
          <a:ln w="19050" cap="flat" cmpd="sng">
            <a:solidFill>
              <a:srgbClr val="1155CC"/>
            </a:solidFill>
            <a:prstDash val="solid"/>
            <a:round/>
            <a:headEnd type="none" w="med" len="med"/>
            <a:tailEnd type="none" w="med" len="med"/>
          </a:ln>
        </p:spPr>
      </p:cxnSp>
      <p:sp>
        <p:nvSpPr>
          <p:cNvPr id="65" name="Google Shape;65;p13"/>
          <p:cNvSpPr txBox="1"/>
          <p:nvPr/>
        </p:nvSpPr>
        <p:spPr>
          <a:xfrm>
            <a:off x="476975" y="7120513"/>
            <a:ext cx="6837300" cy="3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38761D"/>
                </a:solidFill>
                <a:latin typeface="Special Elite"/>
                <a:ea typeface="Special Elite"/>
                <a:cs typeface="Special Elite"/>
                <a:sym typeface="Special Elite"/>
              </a:rPr>
              <a:t>Homework and Late Work</a:t>
            </a:r>
            <a:endParaRPr sz="2000" b="1">
              <a:solidFill>
                <a:srgbClr val="38761D"/>
              </a:solidFill>
              <a:latin typeface="Special Elite"/>
              <a:ea typeface="Special Elite"/>
              <a:cs typeface="Special Elite"/>
              <a:sym typeface="Special Elite"/>
            </a:endParaRPr>
          </a:p>
        </p:txBody>
      </p:sp>
      <p:sp>
        <p:nvSpPr>
          <p:cNvPr id="66" name="Google Shape;66;p13"/>
          <p:cNvSpPr txBox="1"/>
          <p:nvPr/>
        </p:nvSpPr>
        <p:spPr>
          <a:xfrm>
            <a:off x="454750" y="4323425"/>
            <a:ext cx="1971600" cy="27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p>
        </p:txBody>
      </p:sp>
      <p:sp>
        <p:nvSpPr>
          <p:cNvPr id="67" name="Google Shape;67;p13"/>
          <p:cNvSpPr txBox="1"/>
          <p:nvPr/>
        </p:nvSpPr>
        <p:spPr>
          <a:xfrm>
            <a:off x="3886200" y="7517175"/>
            <a:ext cx="3381300" cy="1458300"/>
          </a:xfrm>
          <a:prstGeom prst="rect">
            <a:avLst/>
          </a:prstGeom>
          <a:noFill/>
          <a:ln>
            <a:noFill/>
          </a:ln>
        </p:spPr>
        <p:txBody>
          <a:bodyPr spcFirstLastPara="1" wrap="square" lIns="91425" tIns="91425" rIns="91425" bIns="91425" anchor="t" anchorCtr="0">
            <a:noAutofit/>
          </a:bodyPr>
          <a:lstStyle/>
          <a:p>
            <a:pPr marL="0" marR="98633" lvl="0" indent="0" algn="l" rtl="0">
              <a:lnSpc>
                <a:spcPct val="118785"/>
              </a:lnSpc>
              <a:spcBef>
                <a:spcPts val="1288"/>
              </a:spcBef>
              <a:spcAft>
                <a:spcPts val="0"/>
              </a:spcAft>
              <a:buClr>
                <a:schemeClr val="dk1"/>
              </a:buClr>
              <a:buSzPts val="1100"/>
              <a:buFont typeface="Arial"/>
              <a:buNone/>
            </a:pPr>
            <a:r>
              <a:rPr lang="en" sz="1056" b="1" dirty="0">
                <a:solidFill>
                  <a:schemeClr val="dk1"/>
                </a:solidFill>
                <a:latin typeface="Special Elite"/>
                <a:ea typeface="Special Elite"/>
                <a:cs typeface="Special Elite"/>
                <a:sym typeface="Special Elite"/>
              </a:rPr>
              <a:t>Late work for each quarter will not be accepted later than several days before the progress reports or report cards being released. I will inform parents and teachers when that date is.</a:t>
            </a:r>
            <a:endParaRPr sz="1200" dirty="0"/>
          </a:p>
        </p:txBody>
      </p:sp>
      <p:sp>
        <p:nvSpPr>
          <p:cNvPr id="68" name="Google Shape;68;p13"/>
          <p:cNvSpPr/>
          <p:nvPr/>
        </p:nvSpPr>
        <p:spPr>
          <a:xfrm>
            <a:off x="4612075" y="1794775"/>
            <a:ext cx="2691000" cy="5196000"/>
          </a:xfrm>
          <a:prstGeom prst="rect">
            <a:avLst/>
          </a:prstGeom>
          <a:solidFill>
            <a:srgbClr val="C9DAF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txBox="1"/>
          <p:nvPr/>
        </p:nvSpPr>
        <p:spPr>
          <a:xfrm>
            <a:off x="4626650" y="1818575"/>
            <a:ext cx="2691000" cy="352500"/>
          </a:xfrm>
          <a:prstGeom prst="rect">
            <a:avLst/>
          </a:prstGeom>
          <a:solidFill>
            <a:srgbClr val="00FF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1155CC"/>
                </a:solidFill>
                <a:latin typeface="Special Elite"/>
                <a:ea typeface="Special Elite"/>
                <a:cs typeface="Special Elite"/>
                <a:sym typeface="Special Elite"/>
              </a:rPr>
              <a:t>Expectations</a:t>
            </a:r>
            <a:endParaRPr b="1">
              <a:solidFill>
                <a:srgbClr val="1155CC"/>
              </a:solidFill>
              <a:latin typeface="Special Elite"/>
              <a:ea typeface="Special Elite"/>
              <a:cs typeface="Special Elite"/>
              <a:sym typeface="Special Elite"/>
            </a:endParaRPr>
          </a:p>
        </p:txBody>
      </p:sp>
      <p:sp>
        <p:nvSpPr>
          <p:cNvPr id="70" name="Google Shape;70;p13"/>
          <p:cNvSpPr txBox="1"/>
          <p:nvPr/>
        </p:nvSpPr>
        <p:spPr>
          <a:xfrm>
            <a:off x="4612075" y="1980425"/>
            <a:ext cx="2691000" cy="4819800"/>
          </a:xfrm>
          <a:prstGeom prst="rect">
            <a:avLst/>
          </a:prstGeom>
          <a:solidFill>
            <a:srgbClr val="00FF00"/>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b="1" u="sng">
                <a:solidFill>
                  <a:schemeClr val="dk1"/>
                </a:solidFill>
                <a:latin typeface="Special Elite"/>
                <a:ea typeface="Special Elite"/>
                <a:cs typeface="Special Elite"/>
                <a:sym typeface="Special Elite"/>
              </a:rPr>
              <a:t>Student Responsibility  </a:t>
            </a:r>
            <a:endParaRPr sz="1700" b="1" u="sng">
              <a:solidFill>
                <a:schemeClr val="dk1"/>
              </a:solidFill>
              <a:latin typeface="Special Elite"/>
              <a:ea typeface="Special Elite"/>
              <a:cs typeface="Special Elite"/>
              <a:sym typeface="Special Elite"/>
            </a:endParaRPr>
          </a:p>
          <a:p>
            <a:pPr marL="0" lvl="0" indent="0" algn="l" rtl="0">
              <a:lnSpc>
                <a:spcPct val="115000"/>
              </a:lnSpc>
              <a:spcBef>
                <a:spcPts val="0"/>
              </a:spcBef>
              <a:spcAft>
                <a:spcPts val="0"/>
              </a:spcAft>
              <a:buNone/>
            </a:pPr>
            <a:r>
              <a:rPr lang="en" sz="1700" b="1" u="sng">
                <a:solidFill>
                  <a:schemeClr val="dk1"/>
                </a:solidFill>
                <a:latin typeface="Special Elite"/>
                <a:ea typeface="Special Elite"/>
                <a:cs typeface="Special Elite"/>
                <a:sym typeface="Special Elite"/>
              </a:rPr>
              <a:t>1. I will be positive. </a:t>
            </a:r>
            <a:endParaRPr sz="1700" b="1" u="sng">
              <a:solidFill>
                <a:schemeClr val="dk1"/>
              </a:solidFill>
              <a:latin typeface="Special Elite"/>
              <a:ea typeface="Special Elite"/>
              <a:cs typeface="Special Elite"/>
              <a:sym typeface="Special Elite"/>
            </a:endParaRPr>
          </a:p>
          <a:p>
            <a:pPr marL="0" lvl="0" indent="0" algn="l" rtl="0">
              <a:lnSpc>
                <a:spcPct val="115000"/>
              </a:lnSpc>
              <a:spcBef>
                <a:spcPts val="0"/>
              </a:spcBef>
              <a:spcAft>
                <a:spcPts val="0"/>
              </a:spcAft>
              <a:buNone/>
            </a:pPr>
            <a:r>
              <a:rPr lang="en" sz="1700" b="1" u="sng">
                <a:solidFill>
                  <a:schemeClr val="dk1"/>
                </a:solidFill>
                <a:latin typeface="Special Elite"/>
                <a:ea typeface="Special Elite"/>
                <a:cs typeface="Special Elite"/>
                <a:sym typeface="Special Elite"/>
              </a:rPr>
              <a:t>2. I will be engaged. </a:t>
            </a:r>
            <a:endParaRPr sz="1700" b="1" u="sng">
              <a:solidFill>
                <a:schemeClr val="dk1"/>
              </a:solidFill>
              <a:latin typeface="Special Elite"/>
              <a:ea typeface="Special Elite"/>
              <a:cs typeface="Special Elite"/>
              <a:sym typeface="Special Elite"/>
            </a:endParaRPr>
          </a:p>
          <a:p>
            <a:pPr marL="0" lvl="0" indent="0" algn="l" rtl="0">
              <a:lnSpc>
                <a:spcPct val="115000"/>
              </a:lnSpc>
              <a:spcBef>
                <a:spcPts val="0"/>
              </a:spcBef>
              <a:spcAft>
                <a:spcPts val="0"/>
              </a:spcAft>
              <a:buNone/>
            </a:pPr>
            <a:r>
              <a:rPr lang="en" sz="1700" b="1" u="sng">
                <a:solidFill>
                  <a:schemeClr val="dk1"/>
                </a:solidFill>
                <a:latin typeface="Special Elite"/>
                <a:ea typeface="Special Elite"/>
                <a:cs typeface="Special Elite"/>
                <a:sym typeface="Special Elite"/>
              </a:rPr>
              <a:t>3. I will show  </a:t>
            </a:r>
            <a:endParaRPr sz="1700" b="1" u="sng">
              <a:solidFill>
                <a:schemeClr val="dk1"/>
              </a:solidFill>
              <a:latin typeface="Special Elite"/>
              <a:ea typeface="Special Elite"/>
              <a:cs typeface="Special Elite"/>
              <a:sym typeface="Special Elite"/>
            </a:endParaRPr>
          </a:p>
          <a:p>
            <a:pPr marL="0" lvl="0" indent="0" algn="l" rtl="0">
              <a:lnSpc>
                <a:spcPct val="115000"/>
              </a:lnSpc>
              <a:spcBef>
                <a:spcPts val="0"/>
              </a:spcBef>
              <a:spcAft>
                <a:spcPts val="0"/>
              </a:spcAft>
              <a:buNone/>
            </a:pPr>
            <a:r>
              <a:rPr lang="en" sz="1700" b="1" u="sng">
                <a:solidFill>
                  <a:schemeClr val="dk1"/>
                </a:solidFill>
                <a:latin typeface="Special Elite"/>
                <a:ea typeface="Special Elite"/>
                <a:cs typeface="Special Elite"/>
                <a:sym typeface="Special Elite"/>
              </a:rPr>
              <a:t>respect . </a:t>
            </a:r>
            <a:endParaRPr sz="1700" b="1" u="sng">
              <a:solidFill>
                <a:schemeClr val="dk1"/>
              </a:solidFill>
              <a:latin typeface="Special Elite"/>
              <a:ea typeface="Special Elite"/>
              <a:cs typeface="Special Elite"/>
              <a:sym typeface="Special Elite"/>
            </a:endParaRPr>
          </a:p>
          <a:p>
            <a:pPr marL="0" lvl="0" indent="0" algn="l" rtl="0">
              <a:lnSpc>
                <a:spcPct val="115000"/>
              </a:lnSpc>
              <a:spcBef>
                <a:spcPts val="0"/>
              </a:spcBef>
              <a:spcAft>
                <a:spcPts val="0"/>
              </a:spcAft>
              <a:buNone/>
            </a:pPr>
            <a:r>
              <a:rPr lang="en" sz="1700" b="1" u="sng">
                <a:solidFill>
                  <a:schemeClr val="dk1"/>
                </a:solidFill>
                <a:latin typeface="Special Elite"/>
                <a:ea typeface="Special Elite"/>
                <a:cs typeface="Special Elite"/>
                <a:sym typeface="Special Elite"/>
              </a:rPr>
              <a:t>4. I will participate. </a:t>
            </a:r>
            <a:endParaRPr sz="1700" b="1" u="sng">
              <a:solidFill>
                <a:schemeClr val="dk1"/>
              </a:solidFill>
              <a:latin typeface="Special Elite"/>
              <a:ea typeface="Special Elite"/>
              <a:cs typeface="Special Elite"/>
              <a:sym typeface="Special Elite"/>
            </a:endParaRPr>
          </a:p>
          <a:p>
            <a:pPr marL="0" lvl="0" indent="0" algn="l" rtl="0">
              <a:lnSpc>
                <a:spcPct val="115000"/>
              </a:lnSpc>
              <a:spcBef>
                <a:spcPts val="0"/>
              </a:spcBef>
              <a:spcAft>
                <a:spcPts val="0"/>
              </a:spcAft>
              <a:buNone/>
            </a:pPr>
            <a:r>
              <a:rPr lang="en" sz="1700" b="1" u="sng">
                <a:solidFill>
                  <a:schemeClr val="dk1"/>
                </a:solidFill>
                <a:latin typeface="Special Elite"/>
                <a:ea typeface="Special Elite"/>
                <a:cs typeface="Special Elite"/>
                <a:sym typeface="Special Elite"/>
              </a:rPr>
              <a:t>5. My actions…my  </a:t>
            </a:r>
            <a:endParaRPr sz="1700" b="1" u="sng">
              <a:solidFill>
                <a:schemeClr val="dk1"/>
              </a:solidFill>
              <a:latin typeface="Special Elite"/>
              <a:ea typeface="Special Elite"/>
              <a:cs typeface="Special Elite"/>
              <a:sym typeface="Special Elite"/>
            </a:endParaRPr>
          </a:p>
          <a:p>
            <a:pPr marL="0" lvl="0" indent="0" algn="l" rtl="0">
              <a:lnSpc>
                <a:spcPct val="115000"/>
              </a:lnSpc>
              <a:spcBef>
                <a:spcPts val="0"/>
              </a:spcBef>
              <a:spcAft>
                <a:spcPts val="0"/>
              </a:spcAft>
              <a:buNone/>
            </a:pPr>
            <a:r>
              <a:rPr lang="en" sz="1700" b="1" u="sng">
                <a:solidFill>
                  <a:schemeClr val="dk1"/>
                </a:solidFill>
                <a:latin typeface="Special Elite"/>
                <a:ea typeface="Special Elite"/>
                <a:cs typeface="Special Elite"/>
                <a:sym typeface="Special Elite"/>
              </a:rPr>
              <a:t>consequences. </a:t>
            </a:r>
            <a:endParaRPr sz="1700" b="1" u="sng">
              <a:solidFill>
                <a:schemeClr val="dk1"/>
              </a:solidFill>
              <a:latin typeface="Special Elite"/>
              <a:ea typeface="Special Elite"/>
              <a:cs typeface="Special Elite"/>
              <a:sym typeface="Special Elite"/>
            </a:endParaRPr>
          </a:p>
          <a:p>
            <a:pPr marL="0" lvl="0" indent="0" algn="l" rtl="0">
              <a:lnSpc>
                <a:spcPct val="115000"/>
              </a:lnSpc>
              <a:spcBef>
                <a:spcPts val="0"/>
              </a:spcBef>
              <a:spcAft>
                <a:spcPts val="0"/>
              </a:spcAft>
              <a:buNone/>
            </a:pPr>
            <a:endParaRPr sz="1700" b="1" u="sng">
              <a:solidFill>
                <a:schemeClr val="dk1"/>
              </a:solidFill>
              <a:latin typeface="Special Elite"/>
              <a:ea typeface="Special Elite"/>
              <a:cs typeface="Special Elite"/>
              <a:sym typeface="Special Elite"/>
            </a:endParaRPr>
          </a:p>
          <a:p>
            <a:pPr marL="0" lvl="0" indent="0" algn="l" rtl="0">
              <a:spcBef>
                <a:spcPts val="0"/>
              </a:spcBef>
              <a:spcAft>
                <a:spcPts val="0"/>
              </a:spcAft>
              <a:buNone/>
            </a:pPr>
            <a:r>
              <a:rPr lang="en" sz="1700">
                <a:latin typeface="Special Elite"/>
                <a:ea typeface="Special Elite"/>
                <a:cs typeface="Special Elite"/>
                <a:sym typeface="Special Elite"/>
              </a:rPr>
              <a:t>Lab Safety Rules:</a:t>
            </a:r>
            <a:endParaRPr sz="1700">
              <a:latin typeface="Special Elite"/>
              <a:ea typeface="Special Elite"/>
              <a:cs typeface="Special Elite"/>
              <a:sym typeface="Special Elite"/>
            </a:endParaRPr>
          </a:p>
          <a:p>
            <a:pPr marL="0" lvl="0" indent="0" algn="l" rtl="0">
              <a:spcBef>
                <a:spcPts val="0"/>
              </a:spcBef>
              <a:spcAft>
                <a:spcPts val="0"/>
              </a:spcAft>
              <a:buNone/>
            </a:pPr>
            <a:r>
              <a:rPr lang="en" sz="1700">
                <a:latin typeface="Special Elite"/>
                <a:ea typeface="Special Elite"/>
                <a:cs typeface="Special Elite"/>
                <a:sym typeface="Special Elite"/>
              </a:rPr>
              <a:t>(http://static.nsta.org/pdfs/SafetyInTheScienceClassroomLabAndField.pdf) </a:t>
            </a:r>
            <a:endParaRPr sz="1700">
              <a:latin typeface="Special Elite"/>
              <a:ea typeface="Special Elite"/>
              <a:cs typeface="Special Elite"/>
              <a:sym typeface="Special Elite"/>
            </a:endParaRPr>
          </a:p>
          <a:p>
            <a:pPr marL="0" lvl="0" indent="0" algn="l" rtl="0">
              <a:spcBef>
                <a:spcPts val="0"/>
              </a:spcBef>
              <a:spcAft>
                <a:spcPts val="0"/>
              </a:spcAft>
              <a:buNone/>
            </a:pPr>
            <a:endParaRPr sz="1700">
              <a:latin typeface="Special Elite"/>
              <a:ea typeface="Special Elite"/>
              <a:cs typeface="Special Elite"/>
              <a:sym typeface="Special Elite"/>
            </a:endParaRPr>
          </a:p>
        </p:txBody>
      </p:sp>
      <p:sp>
        <p:nvSpPr>
          <p:cNvPr id="71" name="Google Shape;71;p13"/>
          <p:cNvSpPr txBox="1"/>
          <p:nvPr/>
        </p:nvSpPr>
        <p:spPr>
          <a:xfrm>
            <a:off x="492800" y="3799775"/>
            <a:ext cx="4019400" cy="52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b="1">
                <a:solidFill>
                  <a:srgbClr val="1155CC"/>
                </a:solidFill>
                <a:latin typeface="Special Elite"/>
                <a:ea typeface="Special Elite"/>
                <a:cs typeface="Special Elite"/>
                <a:sym typeface="Special Elite"/>
              </a:rPr>
              <a:t>Course Description</a:t>
            </a:r>
            <a:endParaRPr sz="2500" b="1">
              <a:solidFill>
                <a:srgbClr val="1155CC"/>
              </a:solidFill>
              <a:latin typeface="Special Elite"/>
              <a:ea typeface="Special Elite"/>
              <a:cs typeface="Special Elite"/>
              <a:sym typeface="Special Elite"/>
            </a:endParaRPr>
          </a:p>
        </p:txBody>
      </p:sp>
      <p:sp>
        <p:nvSpPr>
          <p:cNvPr id="72" name="Google Shape;72;p13"/>
          <p:cNvSpPr txBox="1"/>
          <p:nvPr/>
        </p:nvSpPr>
        <p:spPr>
          <a:xfrm>
            <a:off x="382461" y="4240617"/>
            <a:ext cx="4076700" cy="3029097"/>
          </a:xfrm>
          <a:prstGeom prst="rect">
            <a:avLst/>
          </a:prstGeom>
          <a:noFill/>
          <a:ln>
            <a:noFill/>
          </a:ln>
        </p:spPr>
        <p:txBody>
          <a:bodyPr spcFirstLastPara="1" wrap="square" lIns="91425" tIns="91425" rIns="91425" bIns="91425" anchor="t" anchorCtr="0">
            <a:noAutofit/>
          </a:bodyPr>
          <a:lstStyle/>
          <a:p>
            <a:pPr marL="0" lvl="0" indent="0" algn="l" rtl="0">
              <a:lnSpc>
                <a:spcPct val="94153"/>
              </a:lnSpc>
              <a:spcBef>
                <a:spcPts val="0"/>
              </a:spcBef>
              <a:spcAft>
                <a:spcPts val="0"/>
              </a:spcAft>
              <a:buClr>
                <a:schemeClr val="dk1"/>
              </a:buClr>
              <a:buSzPts val="1100"/>
              <a:buFont typeface="Arial"/>
              <a:buNone/>
            </a:pPr>
            <a:r>
              <a:rPr lang="en" sz="900" dirty="0">
                <a:solidFill>
                  <a:schemeClr val="dk1"/>
                </a:solidFill>
                <a:latin typeface="Special Elite"/>
                <a:ea typeface="Special Elite"/>
                <a:cs typeface="Special Elite"/>
                <a:sym typeface="Special Elite"/>
              </a:rPr>
              <a:t>This laboratory course is  designed to provide information  regarding the fundamental  concepts of life and life processes. Topics covered  include, but are not restricted to,  cell structure and function,  biochemistry, genetics, ecology,  evolution, taxonomy, and certain  aspects of earth science.  Reading, writing, and speaking  strategies are included in the  course</a:t>
            </a:r>
            <a:r>
              <a:rPr lang="en" sz="1104" dirty="0">
                <a:solidFill>
                  <a:schemeClr val="dk1"/>
                </a:solidFill>
                <a:latin typeface="Special Elite"/>
                <a:ea typeface="Special Elite"/>
                <a:cs typeface="Special Elite"/>
                <a:sym typeface="Special Elite"/>
              </a:rPr>
              <a:t>.</a:t>
            </a:r>
          </a:p>
          <a:p>
            <a:pPr marL="0" lvl="0" indent="0" algn="l" rtl="0">
              <a:lnSpc>
                <a:spcPct val="94153"/>
              </a:lnSpc>
              <a:spcBef>
                <a:spcPts val="0"/>
              </a:spcBef>
              <a:spcAft>
                <a:spcPts val="0"/>
              </a:spcAft>
              <a:buClr>
                <a:schemeClr val="dk1"/>
              </a:buClr>
              <a:buSzPts val="1100"/>
              <a:buFont typeface="Arial"/>
              <a:buNone/>
            </a:pPr>
            <a:endParaRPr lang="en" sz="1104" dirty="0">
              <a:solidFill>
                <a:schemeClr val="dk1"/>
              </a:solidFill>
              <a:latin typeface="Special Elite"/>
              <a:ea typeface="Special Elite"/>
              <a:cs typeface="Special Elite"/>
              <a:sym typeface="Special Elite"/>
            </a:endParaRPr>
          </a:p>
          <a:p>
            <a:pPr marL="0" lvl="0" indent="0" algn="l" rtl="0">
              <a:spcBef>
                <a:spcPts val="0"/>
              </a:spcBef>
              <a:spcAft>
                <a:spcPts val="0"/>
              </a:spcAft>
              <a:buNone/>
            </a:pPr>
            <a:r>
              <a:rPr lang="en-US" sz="1100" dirty="0">
                <a:latin typeface="Special Elite"/>
                <a:ea typeface="Special Elite"/>
                <a:cs typeface="Special Elite"/>
                <a:sym typeface="Special Elite"/>
              </a:rPr>
              <a:t>Lab Safety Rules:</a:t>
            </a:r>
          </a:p>
          <a:p>
            <a:pPr marL="0" lvl="0" indent="0" algn="l" rtl="0">
              <a:spcBef>
                <a:spcPts val="0"/>
              </a:spcBef>
              <a:spcAft>
                <a:spcPts val="0"/>
              </a:spcAft>
              <a:buNone/>
            </a:pPr>
            <a:r>
              <a:rPr lang="en-US" sz="1100" dirty="0">
                <a:latin typeface="Special Elite"/>
                <a:ea typeface="Special Elite"/>
                <a:cs typeface="Special Elite"/>
                <a:sym typeface="Special Elite"/>
                <a:hlinkClick r:id="rId5"/>
              </a:rPr>
              <a:t>https://www.uft.org/chapters/doe-chapters/lab-specialists/you-should-know/lab-safety-rules-students</a:t>
            </a:r>
            <a:endParaRPr lang="en-US" sz="1100" dirty="0">
              <a:latin typeface="Special Elite"/>
              <a:ea typeface="Special Elite"/>
              <a:cs typeface="Special Elite"/>
              <a:sym typeface="Special Elite"/>
            </a:endParaRPr>
          </a:p>
          <a:p>
            <a:pPr marL="0" lvl="0" indent="0" algn="l" rtl="0">
              <a:spcBef>
                <a:spcPts val="0"/>
              </a:spcBef>
              <a:spcAft>
                <a:spcPts val="0"/>
              </a:spcAft>
              <a:buNone/>
            </a:pPr>
            <a:r>
              <a:rPr lang="en-US" sz="1100" dirty="0">
                <a:latin typeface="Special Elite"/>
                <a:ea typeface="Special Elite"/>
                <a:cs typeface="Special Elite"/>
                <a:sym typeface="Special Elite"/>
                <a:hlinkClick r:id="rId6"/>
              </a:rPr>
              <a:t>(</a:t>
            </a:r>
            <a:r>
              <a:rPr lang="en-US" sz="1100" dirty="0">
                <a:latin typeface="Special Elite"/>
                <a:ea typeface="Special Elite"/>
                <a:cs typeface="Special Elite"/>
                <a:sym typeface="Special Elite"/>
              </a:rPr>
              <a:t>Continuous infraction of the Classroom Expectations and/or Safety will result in the following: </a:t>
            </a:r>
          </a:p>
          <a:p>
            <a:pPr marL="0" lvl="0" indent="0" algn="l" rtl="0">
              <a:spcBef>
                <a:spcPts val="0"/>
              </a:spcBef>
              <a:spcAft>
                <a:spcPts val="0"/>
              </a:spcAft>
              <a:buNone/>
            </a:pPr>
            <a:r>
              <a:rPr lang="en-US" sz="1100" dirty="0">
                <a:latin typeface="Special Elite"/>
                <a:ea typeface="Special Elite"/>
                <a:cs typeface="Special Elite"/>
                <a:sym typeface="Special Elite"/>
              </a:rPr>
              <a:t>1. Lowered participation grade </a:t>
            </a:r>
          </a:p>
          <a:p>
            <a:pPr marL="0" lvl="0" indent="0" algn="l" rtl="0">
              <a:spcBef>
                <a:spcPts val="0"/>
              </a:spcBef>
              <a:spcAft>
                <a:spcPts val="0"/>
              </a:spcAft>
              <a:buNone/>
            </a:pPr>
            <a:r>
              <a:rPr lang="en-US" sz="1100" dirty="0">
                <a:latin typeface="Special Elite"/>
                <a:ea typeface="Special Elite"/>
                <a:cs typeface="Special Elite"/>
                <a:sym typeface="Special Elite"/>
              </a:rPr>
              <a:t>2. Student/Teacher Conference </a:t>
            </a:r>
          </a:p>
          <a:p>
            <a:pPr marL="0" lvl="0" indent="0" algn="l" rtl="0">
              <a:spcBef>
                <a:spcPts val="0"/>
              </a:spcBef>
              <a:spcAft>
                <a:spcPts val="0"/>
              </a:spcAft>
              <a:buNone/>
            </a:pPr>
            <a:r>
              <a:rPr lang="en-US" sz="1100" dirty="0">
                <a:latin typeface="Special Elite"/>
                <a:ea typeface="Special Elite"/>
                <a:cs typeface="Special Elite"/>
                <a:sym typeface="Special Elite"/>
              </a:rPr>
              <a:t>3. Parent/Teacher Conference </a:t>
            </a:r>
          </a:p>
          <a:p>
            <a:pPr marL="0" lvl="0" indent="0" algn="l" rtl="0">
              <a:spcBef>
                <a:spcPts val="0"/>
              </a:spcBef>
              <a:spcAft>
                <a:spcPts val="0"/>
              </a:spcAft>
              <a:buNone/>
            </a:pPr>
            <a:r>
              <a:rPr lang="en-US" sz="1100" dirty="0">
                <a:latin typeface="Special Elite"/>
                <a:ea typeface="Special Elite"/>
                <a:cs typeface="Special Elite"/>
                <a:sym typeface="Special Elite"/>
              </a:rPr>
              <a:t>4. Administrative Action </a:t>
            </a:r>
          </a:p>
          <a:p>
            <a:pPr marL="0" lvl="0" indent="0" algn="l" rtl="0">
              <a:lnSpc>
                <a:spcPct val="94153"/>
              </a:lnSpc>
              <a:spcBef>
                <a:spcPts val="0"/>
              </a:spcBef>
              <a:spcAft>
                <a:spcPts val="0"/>
              </a:spcAft>
              <a:buClr>
                <a:schemeClr val="dk1"/>
              </a:buClr>
              <a:buSzPts val="1100"/>
              <a:buFont typeface="Arial"/>
              <a:buNone/>
            </a:pPr>
            <a:endParaRPr lang="en" sz="1104" dirty="0">
              <a:solidFill>
                <a:schemeClr val="dk1"/>
              </a:solidFill>
              <a:latin typeface="Special Elite"/>
              <a:ea typeface="Special Elite"/>
              <a:cs typeface="Special Elite"/>
              <a:sym typeface="Special Elite"/>
            </a:endParaRPr>
          </a:p>
          <a:p>
            <a:pPr marL="0" lvl="0" indent="0" algn="l" rtl="0">
              <a:lnSpc>
                <a:spcPct val="94153"/>
              </a:lnSpc>
              <a:spcBef>
                <a:spcPts val="0"/>
              </a:spcBef>
              <a:spcAft>
                <a:spcPts val="0"/>
              </a:spcAft>
              <a:buClr>
                <a:schemeClr val="dk1"/>
              </a:buClr>
              <a:buSzPts val="1100"/>
              <a:buFont typeface="Arial"/>
              <a:buNone/>
            </a:pPr>
            <a:endParaRPr sz="1100" dirty="0">
              <a:solidFill>
                <a:schemeClr val="dk1"/>
              </a:solidFill>
              <a:latin typeface="Special Elite"/>
              <a:ea typeface="Special Elite"/>
              <a:cs typeface="Special Elite"/>
              <a:sym typeface="Special Elite"/>
            </a:endParaRPr>
          </a:p>
        </p:txBody>
      </p:sp>
      <p:sp>
        <p:nvSpPr>
          <p:cNvPr id="73" name="Google Shape;73;p13"/>
          <p:cNvSpPr txBox="1"/>
          <p:nvPr/>
        </p:nvSpPr>
        <p:spPr>
          <a:xfrm>
            <a:off x="454750" y="7517000"/>
            <a:ext cx="3381300" cy="150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chemeClr val="dk1"/>
                </a:solidFill>
                <a:latin typeface="Special Elite"/>
                <a:ea typeface="Special Elite"/>
                <a:cs typeface="Special Elite"/>
                <a:sym typeface="Special Elite"/>
              </a:rPr>
              <a:t>Homework is not busywork. Any homework assigned usually is work that was not finished in class. If you choose not to complete the assigned work, you are missing out on the opportunity to learn and grow. If a student misses class it is up to the student to go on Google classroom.</a:t>
            </a:r>
          </a:p>
          <a:p>
            <a:pPr marL="0" lvl="0" indent="0" algn="l" rtl="0">
              <a:spcBef>
                <a:spcPts val="0"/>
              </a:spcBef>
              <a:spcAft>
                <a:spcPts val="0"/>
              </a:spcAft>
              <a:buNone/>
            </a:pPr>
            <a:endParaRPr sz="1100" dirty="0">
              <a:latin typeface="Special Elite"/>
              <a:ea typeface="Special Elite"/>
              <a:cs typeface="Special Elite"/>
              <a:sym typeface="Special Elite"/>
            </a:endParaRPr>
          </a:p>
        </p:txBody>
      </p:sp>
      <p:pic>
        <p:nvPicPr>
          <p:cNvPr id="74" name="Google Shape;74;p13"/>
          <p:cNvPicPr preferRelativeResize="0"/>
          <p:nvPr/>
        </p:nvPicPr>
        <p:blipFill>
          <a:blip r:embed="rId7">
            <a:alphaModFix/>
          </a:blip>
          <a:stretch>
            <a:fillRect/>
          </a:stretch>
        </p:blipFill>
        <p:spPr>
          <a:xfrm>
            <a:off x="152400" y="1709125"/>
            <a:ext cx="3914772" cy="2090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p:nvPr/>
        </p:nvSpPr>
        <p:spPr>
          <a:xfrm>
            <a:off x="504825" y="466725"/>
            <a:ext cx="2009700" cy="39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Special Elite"/>
                <a:ea typeface="Special Elite"/>
                <a:cs typeface="Special Elite"/>
                <a:sym typeface="Special Elite"/>
              </a:rPr>
              <a:t>Elizabeth Scharrer</a:t>
            </a:r>
            <a:endParaRPr sz="1200">
              <a:latin typeface="Special Elite"/>
              <a:ea typeface="Special Elite"/>
              <a:cs typeface="Special Elite"/>
              <a:sym typeface="Special Elite"/>
            </a:endParaRPr>
          </a:p>
        </p:txBody>
      </p:sp>
      <p:sp>
        <p:nvSpPr>
          <p:cNvPr id="80" name="Google Shape;80;p14"/>
          <p:cNvSpPr txBox="1"/>
          <p:nvPr/>
        </p:nvSpPr>
        <p:spPr>
          <a:xfrm>
            <a:off x="2571675" y="466725"/>
            <a:ext cx="2691000" cy="39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Special Elite"/>
                <a:ea typeface="Special Elite"/>
                <a:cs typeface="Special Elite"/>
                <a:sym typeface="Special Elite"/>
              </a:rPr>
              <a:t>Corrales International School</a:t>
            </a:r>
            <a:endParaRPr sz="1200">
              <a:latin typeface="Special Elite"/>
              <a:ea typeface="Special Elite"/>
              <a:cs typeface="Special Elite"/>
              <a:sym typeface="Special Elite"/>
            </a:endParaRPr>
          </a:p>
        </p:txBody>
      </p:sp>
      <p:sp>
        <p:nvSpPr>
          <p:cNvPr id="81" name="Google Shape;81;p14"/>
          <p:cNvSpPr txBox="1"/>
          <p:nvPr/>
        </p:nvSpPr>
        <p:spPr>
          <a:xfrm>
            <a:off x="481332" y="9208050"/>
            <a:ext cx="3132300" cy="39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chemeClr val="hlink"/>
                </a:solidFill>
                <a:hlinkClick r:id="rId3"/>
              </a:rPr>
              <a:t>scharrere@corralesis.org</a:t>
            </a:r>
            <a:r>
              <a:rPr lang="en" sz="1200"/>
              <a:t>                 </a:t>
            </a:r>
            <a:endParaRPr sz="1200"/>
          </a:p>
        </p:txBody>
      </p:sp>
      <p:sp>
        <p:nvSpPr>
          <p:cNvPr id="82" name="Google Shape;82;p14"/>
          <p:cNvSpPr txBox="1"/>
          <p:nvPr/>
        </p:nvSpPr>
        <p:spPr>
          <a:xfrm>
            <a:off x="5286425" y="9221525"/>
            <a:ext cx="2038200" cy="390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endParaRPr sz="1200"/>
          </a:p>
        </p:txBody>
      </p:sp>
      <p:cxnSp>
        <p:nvCxnSpPr>
          <p:cNvPr id="83" name="Google Shape;83;p14"/>
          <p:cNvCxnSpPr/>
          <p:nvPr/>
        </p:nvCxnSpPr>
        <p:spPr>
          <a:xfrm>
            <a:off x="495300" y="866775"/>
            <a:ext cx="6839100" cy="0"/>
          </a:xfrm>
          <a:prstGeom prst="straightConnector1">
            <a:avLst/>
          </a:prstGeom>
          <a:noFill/>
          <a:ln w="19050" cap="flat" cmpd="sng">
            <a:solidFill>
              <a:srgbClr val="1155CC"/>
            </a:solidFill>
            <a:prstDash val="solid"/>
            <a:round/>
            <a:headEnd type="none" w="med" len="med"/>
            <a:tailEnd type="none" w="med" len="med"/>
          </a:ln>
        </p:spPr>
      </p:cxnSp>
      <p:sp>
        <p:nvSpPr>
          <p:cNvPr id="84" name="Google Shape;84;p14"/>
          <p:cNvSpPr txBox="1"/>
          <p:nvPr/>
        </p:nvSpPr>
        <p:spPr>
          <a:xfrm>
            <a:off x="467550" y="857325"/>
            <a:ext cx="6839100" cy="3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38761D"/>
                </a:solidFill>
                <a:latin typeface="Special Elite"/>
                <a:ea typeface="Special Elite"/>
                <a:cs typeface="Special Elite"/>
                <a:sym typeface="Special Elite"/>
              </a:rPr>
              <a:t>Classroom Policies, Procedures &amp; Grading</a:t>
            </a:r>
            <a:endParaRPr sz="1800" b="1">
              <a:solidFill>
                <a:srgbClr val="38761D"/>
              </a:solidFill>
              <a:latin typeface="Special Elite"/>
              <a:ea typeface="Special Elite"/>
              <a:cs typeface="Special Elite"/>
              <a:sym typeface="Special Elite"/>
            </a:endParaRPr>
          </a:p>
        </p:txBody>
      </p:sp>
      <p:cxnSp>
        <p:nvCxnSpPr>
          <p:cNvPr id="85" name="Google Shape;85;p14"/>
          <p:cNvCxnSpPr/>
          <p:nvPr/>
        </p:nvCxnSpPr>
        <p:spPr>
          <a:xfrm>
            <a:off x="497625" y="6038850"/>
            <a:ext cx="6839100" cy="0"/>
          </a:xfrm>
          <a:prstGeom prst="straightConnector1">
            <a:avLst/>
          </a:prstGeom>
          <a:noFill/>
          <a:ln w="19050" cap="flat" cmpd="sng">
            <a:solidFill>
              <a:srgbClr val="1155CC"/>
            </a:solidFill>
            <a:prstDash val="solid"/>
            <a:round/>
            <a:headEnd type="none" w="med" len="med"/>
            <a:tailEnd type="none" w="med" len="med"/>
          </a:ln>
        </p:spPr>
      </p:cxnSp>
      <p:sp>
        <p:nvSpPr>
          <p:cNvPr id="86" name="Google Shape;86;p14"/>
          <p:cNvSpPr/>
          <p:nvPr/>
        </p:nvSpPr>
        <p:spPr>
          <a:xfrm>
            <a:off x="504825" y="6109800"/>
            <a:ext cx="2691000" cy="3027300"/>
          </a:xfrm>
          <a:prstGeom prst="rect">
            <a:avLst/>
          </a:prstGeom>
          <a:solidFill>
            <a:srgbClr val="C9DAF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txBox="1"/>
          <p:nvPr/>
        </p:nvSpPr>
        <p:spPr>
          <a:xfrm>
            <a:off x="504750" y="6109800"/>
            <a:ext cx="2691000" cy="352500"/>
          </a:xfrm>
          <a:prstGeom prst="rect">
            <a:avLst/>
          </a:prstGeom>
          <a:solidFill>
            <a:srgbClr val="B6D7A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1155CC"/>
                </a:solidFill>
                <a:latin typeface="Special Elite"/>
                <a:ea typeface="Special Elite"/>
                <a:cs typeface="Special Elite"/>
                <a:sym typeface="Special Elite"/>
              </a:rPr>
              <a:t>Google Classroom</a:t>
            </a:r>
            <a:endParaRPr b="1">
              <a:solidFill>
                <a:srgbClr val="1155CC"/>
              </a:solidFill>
              <a:latin typeface="Special Elite"/>
              <a:ea typeface="Special Elite"/>
              <a:cs typeface="Special Elite"/>
              <a:sym typeface="Special Elite"/>
            </a:endParaRPr>
          </a:p>
        </p:txBody>
      </p:sp>
      <p:sp>
        <p:nvSpPr>
          <p:cNvPr id="88" name="Google Shape;88;p14"/>
          <p:cNvSpPr txBox="1"/>
          <p:nvPr/>
        </p:nvSpPr>
        <p:spPr>
          <a:xfrm>
            <a:off x="487350" y="6462300"/>
            <a:ext cx="2708400" cy="2759100"/>
          </a:xfrm>
          <a:prstGeom prst="rect">
            <a:avLst/>
          </a:prstGeom>
          <a:gradFill>
            <a:gsLst>
              <a:gs pos="0">
                <a:srgbClr val="DCECD5"/>
              </a:gs>
              <a:gs pos="100000">
                <a:srgbClr val="93BC81"/>
              </a:gs>
            </a:gsLst>
            <a:path path="circle">
              <a:fillToRect l="50000" t="50000" r="50000" b="50000"/>
            </a:path>
            <a:tileRect/>
          </a:gra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dirty="0">
                <a:latin typeface="Special Elite"/>
                <a:ea typeface="Special Elite"/>
                <a:cs typeface="Special Elite"/>
                <a:sym typeface="Special Elite"/>
              </a:rPr>
              <a:t>This class will use Google Classroom to help you navigate course material..</a:t>
            </a:r>
            <a:endParaRPr sz="1100" dirty="0">
              <a:latin typeface="Special Elite"/>
              <a:ea typeface="Special Elite"/>
              <a:cs typeface="Special Elite"/>
              <a:sym typeface="Special Elite"/>
            </a:endParaRPr>
          </a:p>
          <a:p>
            <a:pPr marL="0" lvl="0" indent="0" algn="l" rtl="0">
              <a:lnSpc>
                <a:spcPct val="115000"/>
              </a:lnSpc>
              <a:spcBef>
                <a:spcPts val="500"/>
              </a:spcBef>
              <a:spcAft>
                <a:spcPts val="0"/>
              </a:spcAft>
              <a:buNone/>
            </a:pPr>
            <a:r>
              <a:rPr lang="en" sz="1100" dirty="0">
                <a:latin typeface="Special Elite"/>
                <a:ea typeface="Special Elite"/>
                <a:cs typeface="Special Elite"/>
                <a:sym typeface="Special Elite"/>
              </a:rPr>
              <a:t>Other resources that are helpful are as follows:</a:t>
            </a:r>
            <a:endParaRPr sz="1100" dirty="0">
              <a:latin typeface="Special Elite"/>
              <a:ea typeface="Special Elite"/>
              <a:cs typeface="Special Elite"/>
              <a:sym typeface="Special Elite"/>
            </a:endParaRPr>
          </a:p>
          <a:p>
            <a:pPr marL="0" lvl="0" indent="0" algn="l" rtl="0">
              <a:lnSpc>
                <a:spcPct val="115000"/>
              </a:lnSpc>
              <a:spcBef>
                <a:spcPts val="500"/>
              </a:spcBef>
              <a:spcAft>
                <a:spcPts val="0"/>
              </a:spcAft>
              <a:buNone/>
            </a:pPr>
            <a:r>
              <a:rPr lang="en" sz="1100" dirty="0">
                <a:latin typeface="Special Elite"/>
                <a:ea typeface="Special Elite"/>
                <a:cs typeface="Special Elite"/>
                <a:sym typeface="Special Elite"/>
              </a:rPr>
              <a:t>Textbooks and Outside Resources </a:t>
            </a:r>
            <a:endParaRPr sz="1100" dirty="0">
              <a:latin typeface="Special Elite"/>
              <a:ea typeface="Special Elite"/>
              <a:cs typeface="Special Elite"/>
              <a:sym typeface="Special Elite"/>
            </a:endParaRPr>
          </a:p>
          <a:p>
            <a:pPr marL="0" lvl="0" indent="0" algn="l" rtl="0">
              <a:lnSpc>
                <a:spcPct val="115000"/>
              </a:lnSpc>
              <a:spcBef>
                <a:spcPts val="500"/>
              </a:spcBef>
              <a:spcAft>
                <a:spcPts val="0"/>
              </a:spcAft>
              <a:buNone/>
            </a:pPr>
            <a:r>
              <a:rPr lang="en-US" sz="1100" dirty="0">
                <a:hlinkClick r:id="rId4"/>
              </a:rPr>
              <a:t>https://www.youtube.com/@Bozemanscience1</a:t>
            </a:r>
            <a:endParaRPr sz="1100" dirty="0"/>
          </a:p>
          <a:p>
            <a:pPr marL="0" lvl="0" indent="0" algn="l" rtl="0">
              <a:lnSpc>
                <a:spcPct val="115000"/>
              </a:lnSpc>
              <a:spcBef>
                <a:spcPts val="500"/>
              </a:spcBef>
              <a:spcAft>
                <a:spcPts val="0"/>
              </a:spcAft>
              <a:buNone/>
            </a:pPr>
            <a:r>
              <a:rPr lang="en" sz="1100" u="sng" dirty="0">
                <a:solidFill>
                  <a:schemeClr val="hlink"/>
                </a:solidFill>
                <a:hlinkClick r:id="rId5"/>
              </a:rPr>
              <a:t>https://www.khanacademy.org/science/biology </a:t>
            </a:r>
            <a:endParaRPr sz="1100" dirty="0"/>
          </a:p>
          <a:p>
            <a:pPr marL="0" lvl="0" indent="0" algn="l" rtl="0">
              <a:lnSpc>
                <a:spcPct val="115000"/>
              </a:lnSpc>
              <a:spcBef>
                <a:spcPts val="500"/>
              </a:spcBef>
              <a:spcAft>
                <a:spcPts val="0"/>
              </a:spcAft>
              <a:buNone/>
            </a:pPr>
            <a:r>
              <a:rPr lang="en" sz="1100" u="sng" dirty="0">
                <a:solidFill>
                  <a:schemeClr val="hlink"/>
                </a:solidFill>
                <a:hlinkClick r:id="rId6"/>
              </a:rPr>
              <a:t>https://flexbooks.ck12.org/cbook/ck-12-biology-flexbook-2.0</a:t>
            </a:r>
            <a:r>
              <a:rPr lang="en" sz="1100" dirty="0"/>
              <a:t> </a:t>
            </a:r>
            <a:endParaRPr sz="1100" dirty="0"/>
          </a:p>
          <a:p>
            <a:pPr marL="0" lvl="0" indent="0" algn="l" rtl="0">
              <a:lnSpc>
                <a:spcPct val="115000"/>
              </a:lnSpc>
              <a:spcBef>
                <a:spcPts val="500"/>
              </a:spcBef>
              <a:spcAft>
                <a:spcPts val="500"/>
              </a:spcAft>
              <a:buNone/>
            </a:pPr>
            <a:endParaRPr sz="1100" dirty="0"/>
          </a:p>
        </p:txBody>
      </p:sp>
      <p:sp>
        <p:nvSpPr>
          <p:cNvPr id="89" name="Google Shape;89;p14"/>
          <p:cNvSpPr txBox="1"/>
          <p:nvPr/>
        </p:nvSpPr>
        <p:spPr>
          <a:xfrm>
            <a:off x="3320625" y="6033600"/>
            <a:ext cx="3984300" cy="3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1155CC"/>
                </a:solidFill>
                <a:latin typeface="Special Elite"/>
                <a:ea typeface="Special Elite"/>
                <a:cs typeface="Special Elite"/>
                <a:sym typeface="Special Elite"/>
              </a:rPr>
              <a:t>Classroom Expectations &amp; Consequences</a:t>
            </a:r>
            <a:endParaRPr sz="1600" b="1">
              <a:solidFill>
                <a:srgbClr val="1155CC"/>
              </a:solidFill>
              <a:latin typeface="Special Elite"/>
              <a:ea typeface="Special Elite"/>
              <a:cs typeface="Special Elite"/>
              <a:sym typeface="Special Elite"/>
            </a:endParaRPr>
          </a:p>
        </p:txBody>
      </p:sp>
      <p:sp>
        <p:nvSpPr>
          <p:cNvPr id="90" name="Google Shape;90;p14"/>
          <p:cNvSpPr txBox="1"/>
          <p:nvPr/>
        </p:nvSpPr>
        <p:spPr>
          <a:xfrm>
            <a:off x="3344475" y="6336900"/>
            <a:ext cx="3984300" cy="288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Special Elite"/>
                <a:ea typeface="Special Elite"/>
                <a:cs typeface="Special Elite"/>
                <a:sym typeface="Special Elite"/>
              </a:rPr>
              <a:t>Your teacher expects you to work hard and be nice. Meeting these classroom expectations and behaving appropriately in class helps to create a learning environment where you and your classmates feel welcome, safe, and respected.</a:t>
            </a:r>
            <a:endParaRPr sz="1000">
              <a:solidFill>
                <a:schemeClr val="dk1"/>
              </a:solidFill>
              <a:latin typeface="Special Elite"/>
              <a:ea typeface="Special Elite"/>
              <a:cs typeface="Special Elite"/>
              <a:sym typeface="Special Elite"/>
            </a:endParaRPr>
          </a:p>
          <a:p>
            <a:pPr marL="0" lvl="0" indent="0" algn="l" rtl="0">
              <a:lnSpc>
                <a:spcPct val="115000"/>
              </a:lnSpc>
              <a:spcBef>
                <a:spcPts val="1000"/>
              </a:spcBef>
              <a:spcAft>
                <a:spcPts val="0"/>
              </a:spcAft>
              <a:buClr>
                <a:schemeClr val="dk1"/>
              </a:buClr>
              <a:buSzPts val="1100"/>
              <a:buFont typeface="Arial"/>
              <a:buNone/>
            </a:pPr>
            <a:r>
              <a:rPr lang="en" sz="1000">
                <a:solidFill>
                  <a:schemeClr val="dk1"/>
                </a:solidFill>
                <a:latin typeface="Special Elite"/>
                <a:ea typeface="Special Elite"/>
                <a:cs typeface="Special Elite"/>
                <a:sym typeface="Special Elite"/>
              </a:rPr>
              <a:t>If you choose to meet the classroom expectations, you will receive a </a:t>
            </a:r>
            <a:r>
              <a:rPr lang="en" sz="1000" b="1">
                <a:solidFill>
                  <a:schemeClr val="dk1"/>
                </a:solidFill>
                <a:latin typeface="Special Elite"/>
                <a:ea typeface="Special Elite"/>
                <a:cs typeface="Special Elite"/>
                <a:sym typeface="Special Elite"/>
              </a:rPr>
              <a:t>positive consequence</a:t>
            </a:r>
            <a:r>
              <a:rPr lang="en" sz="1000">
                <a:solidFill>
                  <a:schemeClr val="dk1"/>
                </a:solidFill>
                <a:latin typeface="Special Elite"/>
                <a:ea typeface="Special Elite"/>
                <a:cs typeface="Special Elite"/>
                <a:sym typeface="Special Elite"/>
              </a:rPr>
              <a:t>, such as</a:t>
            </a:r>
            <a:r>
              <a:rPr lang="en" sz="1000" b="1">
                <a:solidFill>
                  <a:schemeClr val="dk1"/>
                </a:solidFill>
                <a:latin typeface="Special Elite"/>
                <a:ea typeface="Special Elite"/>
                <a:cs typeface="Special Elite"/>
                <a:sym typeface="Special Elite"/>
              </a:rPr>
              <a:t> </a:t>
            </a:r>
            <a:r>
              <a:rPr lang="en" sz="1000">
                <a:solidFill>
                  <a:schemeClr val="dk1"/>
                </a:solidFill>
                <a:latin typeface="Special Elite"/>
                <a:ea typeface="Special Elite"/>
                <a:cs typeface="Special Elite"/>
                <a:sym typeface="Special Elite"/>
              </a:rPr>
              <a:t>praise from your teacher, classmates, school leadership; a positive note or phone call home; special privileges/activities, and awards.</a:t>
            </a:r>
            <a:endParaRPr sz="1000">
              <a:solidFill>
                <a:schemeClr val="dk1"/>
              </a:solidFill>
              <a:latin typeface="Special Elite"/>
              <a:ea typeface="Special Elite"/>
              <a:cs typeface="Special Elite"/>
              <a:sym typeface="Special Elite"/>
            </a:endParaRPr>
          </a:p>
          <a:p>
            <a:pPr marL="0" lvl="0" indent="0" algn="l" rtl="0">
              <a:lnSpc>
                <a:spcPct val="115000"/>
              </a:lnSpc>
              <a:spcBef>
                <a:spcPts val="1000"/>
              </a:spcBef>
              <a:spcAft>
                <a:spcPts val="0"/>
              </a:spcAft>
              <a:buClr>
                <a:schemeClr val="dk1"/>
              </a:buClr>
              <a:buSzPts val="1100"/>
              <a:buFont typeface="Arial"/>
              <a:buNone/>
            </a:pPr>
            <a:r>
              <a:rPr lang="en" sz="1000">
                <a:solidFill>
                  <a:schemeClr val="dk1"/>
                </a:solidFill>
                <a:latin typeface="Special Elite"/>
                <a:ea typeface="Special Elite"/>
                <a:cs typeface="Special Elite"/>
                <a:sym typeface="Special Elite"/>
              </a:rPr>
              <a:t>If you choose not to meet the classroom expectations, you will receive a </a:t>
            </a:r>
            <a:r>
              <a:rPr lang="en" sz="1000" b="1">
                <a:solidFill>
                  <a:schemeClr val="dk1"/>
                </a:solidFill>
                <a:latin typeface="Special Elite"/>
                <a:ea typeface="Special Elite"/>
                <a:cs typeface="Special Elite"/>
                <a:sym typeface="Special Elite"/>
              </a:rPr>
              <a:t>negative consequence, </a:t>
            </a:r>
            <a:r>
              <a:rPr lang="en" sz="1000">
                <a:solidFill>
                  <a:schemeClr val="dk1"/>
                </a:solidFill>
                <a:latin typeface="Special Elite"/>
                <a:ea typeface="Special Elite"/>
                <a:cs typeface="Special Elite"/>
                <a:sym typeface="Special Elite"/>
              </a:rPr>
              <a:t>such as a verbal warning, a change of seat, a phone call home, a parent/guardian meeting, and for severe infractions of school rules, suspension.</a:t>
            </a:r>
            <a:endParaRPr sz="1000">
              <a:solidFill>
                <a:schemeClr val="dk1"/>
              </a:solidFill>
              <a:latin typeface="Special Elite"/>
              <a:ea typeface="Special Elite"/>
              <a:cs typeface="Special Elite"/>
              <a:sym typeface="Special Elite"/>
            </a:endParaRPr>
          </a:p>
          <a:p>
            <a:pPr marL="0" lvl="0" indent="0" algn="l" rtl="0">
              <a:spcBef>
                <a:spcPts val="1000"/>
              </a:spcBef>
              <a:spcAft>
                <a:spcPts val="0"/>
              </a:spcAft>
              <a:buNone/>
            </a:pPr>
            <a:r>
              <a:rPr lang="en" sz="1000">
                <a:solidFill>
                  <a:schemeClr val="dk1"/>
                </a:solidFill>
                <a:latin typeface="Special Elite"/>
                <a:ea typeface="Special Elite"/>
                <a:cs typeface="Special Elite"/>
                <a:sym typeface="Special Elite"/>
              </a:rPr>
              <a:t>    </a:t>
            </a:r>
            <a:endParaRPr sz="900">
              <a:latin typeface="Special Elite"/>
              <a:ea typeface="Special Elite"/>
              <a:cs typeface="Special Elite"/>
              <a:sym typeface="Special Elite"/>
            </a:endParaRPr>
          </a:p>
        </p:txBody>
      </p:sp>
      <p:sp>
        <p:nvSpPr>
          <p:cNvPr id="91" name="Google Shape;91;p14"/>
          <p:cNvSpPr txBox="1"/>
          <p:nvPr/>
        </p:nvSpPr>
        <p:spPr>
          <a:xfrm>
            <a:off x="499175" y="1209825"/>
            <a:ext cx="2196300" cy="469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a:solidFill>
                  <a:srgbClr val="404040"/>
                </a:solidFill>
                <a:latin typeface="Special Elite"/>
                <a:ea typeface="Special Elite"/>
                <a:cs typeface="Special Elite"/>
                <a:sym typeface="Special Elite"/>
              </a:rPr>
              <a:t>A 90- 100%</a:t>
            </a:r>
            <a:endParaRPr sz="1100">
              <a:solidFill>
                <a:srgbClr val="404040"/>
              </a:solidFill>
              <a:latin typeface="Special Elite"/>
              <a:ea typeface="Special Elite"/>
              <a:cs typeface="Special Elite"/>
              <a:sym typeface="Special Elite"/>
            </a:endParaRPr>
          </a:p>
          <a:p>
            <a:pPr marL="0" lvl="0" indent="0" algn="l" rtl="0">
              <a:lnSpc>
                <a:spcPct val="115000"/>
              </a:lnSpc>
              <a:spcBef>
                <a:spcPts val="0"/>
              </a:spcBef>
              <a:spcAft>
                <a:spcPts val="0"/>
              </a:spcAft>
              <a:buClr>
                <a:schemeClr val="dk1"/>
              </a:buClr>
              <a:buSzPts val="1100"/>
              <a:buFont typeface="Arial"/>
              <a:buNone/>
            </a:pPr>
            <a:r>
              <a:rPr lang="en" sz="1100">
                <a:solidFill>
                  <a:srgbClr val="404040"/>
                </a:solidFill>
                <a:latin typeface="Special Elite"/>
                <a:ea typeface="Special Elite"/>
                <a:cs typeface="Special Elite"/>
                <a:sym typeface="Special Elite"/>
              </a:rPr>
              <a:t>Exceeds standard: demonstrates  exceptional understanding of standards</a:t>
            </a:r>
            <a:endParaRPr sz="1100">
              <a:solidFill>
                <a:srgbClr val="404040"/>
              </a:solidFill>
              <a:latin typeface="Special Elite"/>
              <a:ea typeface="Special Elite"/>
              <a:cs typeface="Special Elite"/>
              <a:sym typeface="Special Elite"/>
            </a:endParaRPr>
          </a:p>
          <a:p>
            <a:pPr marL="0" lvl="0" indent="0" algn="l" rtl="0">
              <a:lnSpc>
                <a:spcPct val="115000"/>
              </a:lnSpc>
              <a:spcBef>
                <a:spcPts val="0"/>
              </a:spcBef>
              <a:spcAft>
                <a:spcPts val="0"/>
              </a:spcAft>
              <a:buClr>
                <a:schemeClr val="dk1"/>
              </a:buClr>
              <a:buSzPts val="1100"/>
              <a:buFont typeface="Arial"/>
              <a:buNone/>
            </a:pPr>
            <a:r>
              <a:rPr lang="en" sz="1100">
                <a:solidFill>
                  <a:srgbClr val="404040"/>
                </a:solidFill>
                <a:latin typeface="Special Elite"/>
                <a:ea typeface="Special Elite"/>
                <a:cs typeface="Special Elite"/>
                <a:sym typeface="Special Elite"/>
              </a:rPr>
              <a:t>B 80-89%</a:t>
            </a:r>
            <a:endParaRPr sz="1100">
              <a:solidFill>
                <a:srgbClr val="404040"/>
              </a:solidFill>
              <a:latin typeface="Special Elite"/>
              <a:ea typeface="Special Elite"/>
              <a:cs typeface="Special Elite"/>
              <a:sym typeface="Special Elite"/>
            </a:endParaRPr>
          </a:p>
          <a:p>
            <a:pPr marL="0" lvl="0" indent="0" algn="l" rtl="0">
              <a:lnSpc>
                <a:spcPct val="115000"/>
              </a:lnSpc>
              <a:spcBef>
                <a:spcPts val="0"/>
              </a:spcBef>
              <a:spcAft>
                <a:spcPts val="0"/>
              </a:spcAft>
              <a:buClr>
                <a:schemeClr val="dk1"/>
              </a:buClr>
              <a:buSzPts val="1100"/>
              <a:buFont typeface="Arial"/>
              <a:buNone/>
            </a:pPr>
            <a:r>
              <a:rPr lang="en" sz="1100">
                <a:solidFill>
                  <a:srgbClr val="404040"/>
                </a:solidFill>
                <a:latin typeface="Special Elite"/>
                <a:ea typeface="Special Elite"/>
                <a:cs typeface="Special Elite"/>
                <a:sym typeface="Special Elite"/>
              </a:rPr>
              <a:t>Mastery of standard: demonstrates a  mastery level understanding of the  standards</a:t>
            </a:r>
            <a:endParaRPr sz="1100">
              <a:solidFill>
                <a:srgbClr val="404040"/>
              </a:solidFill>
              <a:latin typeface="Special Elite"/>
              <a:ea typeface="Special Elite"/>
              <a:cs typeface="Special Elite"/>
              <a:sym typeface="Special Elite"/>
            </a:endParaRPr>
          </a:p>
          <a:p>
            <a:pPr marL="0" lvl="0" indent="0" algn="l" rtl="0">
              <a:lnSpc>
                <a:spcPct val="115000"/>
              </a:lnSpc>
              <a:spcBef>
                <a:spcPts val="0"/>
              </a:spcBef>
              <a:spcAft>
                <a:spcPts val="0"/>
              </a:spcAft>
              <a:buClr>
                <a:schemeClr val="dk1"/>
              </a:buClr>
              <a:buSzPts val="1100"/>
              <a:buFont typeface="Arial"/>
              <a:buNone/>
            </a:pPr>
            <a:r>
              <a:rPr lang="en" sz="1100">
                <a:solidFill>
                  <a:srgbClr val="404040"/>
                </a:solidFill>
                <a:latin typeface="Special Elite"/>
                <a:ea typeface="Special Elite"/>
                <a:cs typeface="Special Elite"/>
                <a:sym typeface="Special Elite"/>
              </a:rPr>
              <a:t>C 70-79% </a:t>
            </a:r>
            <a:endParaRPr sz="1100">
              <a:solidFill>
                <a:srgbClr val="404040"/>
              </a:solidFill>
              <a:latin typeface="Special Elite"/>
              <a:ea typeface="Special Elite"/>
              <a:cs typeface="Special Elite"/>
              <a:sym typeface="Special Elite"/>
            </a:endParaRPr>
          </a:p>
          <a:p>
            <a:pPr marL="0" lvl="0" indent="0" algn="l" rtl="0">
              <a:lnSpc>
                <a:spcPct val="115000"/>
              </a:lnSpc>
              <a:spcBef>
                <a:spcPts val="0"/>
              </a:spcBef>
              <a:spcAft>
                <a:spcPts val="0"/>
              </a:spcAft>
              <a:buClr>
                <a:schemeClr val="dk1"/>
              </a:buClr>
              <a:buSzPts val="1100"/>
              <a:buFont typeface="Arial"/>
              <a:buNone/>
            </a:pPr>
            <a:r>
              <a:rPr lang="en" sz="1100">
                <a:solidFill>
                  <a:srgbClr val="404040"/>
                </a:solidFill>
                <a:latin typeface="Special Elite"/>
                <a:ea typeface="Special Elite"/>
                <a:cs typeface="Special Elite"/>
                <a:sym typeface="Special Elite"/>
              </a:rPr>
              <a:t>Below the standard: shows some  understanding, but is not meeting the  standards</a:t>
            </a:r>
            <a:endParaRPr sz="1100">
              <a:solidFill>
                <a:srgbClr val="404040"/>
              </a:solidFill>
              <a:latin typeface="Special Elite"/>
              <a:ea typeface="Special Elite"/>
              <a:cs typeface="Special Elite"/>
              <a:sym typeface="Special Elite"/>
            </a:endParaRPr>
          </a:p>
          <a:p>
            <a:pPr marL="0" lvl="0" indent="0" algn="l" rtl="0">
              <a:lnSpc>
                <a:spcPct val="115000"/>
              </a:lnSpc>
              <a:spcBef>
                <a:spcPts val="0"/>
              </a:spcBef>
              <a:spcAft>
                <a:spcPts val="0"/>
              </a:spcAft>
              <a:buClr>
                <a:schemeClr val="dk1"/>
              </a:buClr>
              <a:buSzPts val="1100"/>
              <a:buFont typeface="Arial"/>
              <a:buNone/>
            </a:pPr>
            <a:r>
              <a:rPr lang="en" sz="1100">
                <a:solidFill>
                  <a:srgbClr val="404040"/>
                </a:solidFill>
                <a:latin typeface="Special Elite"/>
                <a:ea typeface="Special Elite"/>
                <a:cs typeface="Special Elite"/>
                <a:sym typeface="Special Elite"/>
              </a:rPr>
              <a:t>D  60-69%</a:t>
            </a:r>
            <a:endParaRPr sz="1100">
              <a:solidFill>
                <a:srgbClr val="404040"/>
              </a:solidFill>
              <a:latin typeface="Special Elite"/>
              <a:ea typeface="Special Elite"/>
              <a:cs typeface="Special Elite"/>
              <a:sym typeface="Special Elite"/>
            </a:endParaRPr>
          </a:p>
          <a:p>
            <a:pPr marL="0" lvl="0" indent="0" algn="l" rtl="0">
              <a:lnSpc>
                <a:spcPct val="115000"/>
              </a:lnSpc>
              <a:spcBef>
                <a:spcPts val="0"/>
              </a:spcBef>
              <a:spcAft>
                <a:spcPts val="0"/>
              </a:spcAft>
              <a:buClr>
                <a:schemeClr val="dk1"/>
              </a:buClr>
              <a:buSzPts val="1100"/>
              <a:buFont typeface="Arial"/>
              <a:buNone/>
            </a:pPr>
            <a:r>
              <a:rPr lang="en" sz="1100">
                <a:solidFill>
                  <a:srgbClr val="404040"/>
                </a:solidFill>
                <a:latin typeface="Special Elite"/>
                <a:ea typeface="Special Elite"/>
                <a:cs typeface="Special Elite"/>
                <a:sym typeface="Special Elite"/>
              </a:rPr>
              <a:t>Missing the standard: shows little to no  understanding of the standards</a:t>
            </a:r>
            <a:endParaRPr sz="1100">
              <a:solidFill>
                <a:srgbClr val="404040"/>
              </a:solidFill>
              <a:latin typeface="Special Elite"/>
              <a:ea typeface="Special Elite"/>
              <a:cs typeface="Special Elite"/>
              <a:sym typeface="Special Elite"/>
            </a:endParaRPr>
          </a:p>
          <a:p>
            <a:pPr marL="0" lvl="0" indent="0" algn="l" rtl="0">
              <a:lnSpc>
                <a:spcPct val="115000"/>
              </a:lnSpc>
              <a:spcBef>
                <a:spcPts val="0"/>
              </a:spcBef>
              <a:spcAft>
                <a:spcPts val="0"/>
              </a:spcAft>
              <a:buClr>
                <a:schemeClr val="dk1"/>
              </a:buClr>
              <a:buSzPts val="1100"/>
              <a:buFont typeface="Arial"/>
              <a:buNone/>
            </a:pPr>
            <a:r>
              <a:rPr lang="en" sz="1100">
                <a:solidFill>
                  <a:srgbClr val="404040"/>
                </a:solidFill>
                <a:latin typeface="Special Elite"/>
                <a:ea typeface="Special Elite"/>
                <a:cs typeface="Special Elite"/>
                <a:sym typeface="Special Elite"/>
              </a:rPr>
              <a:t>F  00- 59%</a:t>
            </a:r>
            <a:endParaRPr sz="1100">
              <a:solidFill>
                <a:srgbClr val="404040"/>
              </a:solidFill>
              <a:latin typeface="Special Elite"/>
              <a:ea typeface="Special Elite"/>
              <a:cs typeface="Special Elite"/>
              <a:sym typeface="Special Elite"/>
            </a:endParaRPr>
          </a:p>
          <a:p>
            <a:pPr marL="0" lvl="0" indent="0" algn="l" rtl="0">
              <a:lnSpc>
                <a:spcPct val="115000"/>
              </a:lnSpc>
              <a:spcBef>
                <a:spcPts val="0"/>
              </a:spcBef>
              <a:spcAft>
                <a:spcPts val="0"/>
              </a:spcAft>
              <a:buClr>
                <a:schemeClr val="dk1"/>
              </a:buClr>
              <a:buSzPts val="1100"/>
              <a:buFont typeface="Arial"/>
              <a:buNone/>
            </a:pPr>
            <a:r>
              <a:rPr lang="en" sz="1100">
                <a:solidFill>
                  <a:srgbClr val="404040"/>
                </a:solidFill>
                <a:latin typeface="Special Elite"/>
                <a:ea typeface="Special Elite"/>
                <a:cs typeface="Special Elite"/>
                <a:sym typeface="Special Elite"/>
              </a:rPr>
              <a:t>Far below showing understanding  of the standards</a:t>
            </a:r>
            <a:endParaRPr sz="1100">
              <a:solidFill>
                <a:srgbClr val="404040"/>
              </a:solidFill>
              <a:latin typeface="Special Elite"/>
              <a:ea typeface="Special Elite"/>
              <a:cs typeface="Special Elite"/>
              <a:sym typeface="Special Elite"/>
            </a:endParaRPr>
          </a:p>
          <a:p>
            <a:pPr marL="0" lvl="0" indent="0" algn="l" rtl="0">
              <a:lnSpc>
                <a:spcPct val="115000"/>
              </a:lnSpc>
              <a:spcBef>
                <a:spcPts val="0"/>
              </a:spcBef>
              <a:spcAft>
                <a:spcPts val="0"/>
              </a:spcAft>
              <a:buClr>
                <a:schemeClr val="dk1"/>
              </a:buClr>
              <a:buSzPts val="1100"/>
              <a:buFont typeface="Arial"/>
              <a:buNone/>
            </a:pPr>
            <a:endParaRPr sz="1100">
              <a:solidFill>
                <a:srgbClr val="404040"/>
              </a:solidFill>
              <a:latin typeface="Special Elite"/>
              <a:ea typeface="Special Elite"/>
              <a:cs typeface="Special Elite"/>
              <a:sym typeface="Special Elite"/>
            </a:endParaRPr>
          </a:p>
          <a:p>
            <a:pPr marL="0" lvl="0" indent="0" algn="l" rtl="0">
              <a:lnSpc>
                <a:spcPct val="115000"/>
              </a:lnSpc>
              <a:spcBef>
                <a:spcPts val="0"/>
              </a:spcBef>
              <a:spcAft>
                <a:spcPts val="0"/>
              </a:spcAft>
              <a:buClr>
                <a:schemeClr val="dk1"/>
              </a:buClr>
              <a:buSzPts val="1100"/>
              <a:buFont typeface="Arial"/>
              <a:buNone/>
            </a:pPr>
            <a:endParaRPr sz="1100">
              <a:solidFill>
                <a:srgbClr val="404040"/>
              </a:solidFill>
              <a:latin typeface="Special Elite"/>
              <a:ea typeface="Special Elite"/>
              <a:cs typeface="Special Elite"/>
              <a:sym typeface="Special Elite"/>
            </a:endParaRPr>
          </a:p>
          <a:p>
            <a:pPr marL="0" lvl="0" indent="0" algn="l" rtl="0">
              <a:lnSpc>
                <a:spcPct val="115000"/>
              </a:lnSpc>
              <a:spcBef>
                <a:spcPts val="0"/>
              </a:spcBef>
              <a:spcAft>
                <a:spcPts val="0"/>
              </a:spcAft>
              <a:buClr>
                <a:schemeClr val="dk1"/>
              </a:buClr>
              <a:buSzPts val="1100"/>
              <a:buFont typeface="Arial"/>
              <a:buNone/>
            </a:pPr>
            <a:endParaRPr sz="1056">
              <a:solidFill>
                <a:schemeClr val="dk1"/>
              </a:solidFill>
            </a:endParaRPr>
          </a:p>
          <a:p>
            <a:pPr marL="693846" lvl="0" indent="0" algn="l" rtl="0">
              <a:spcBef>
                <a:spcPts val="76"/>
              </a:spcBef>
              <a:spcAft>
                <a:spcPts val="0"/>
              </a:spcAft>
              <a:buClr>
                <a:schemeClr val="dk1"/>
              </a:buClr>
              <a:buSzPts val="1100"/>
              <a:buFont typeface="Arial"/>
              <a:buNone/>
            </a:pPr>
            <a:endParaRPr sz="1100">
              <a:solidFill>
                <a:srgbClr val="404040"/>
              </a:solidFill>
            </a:endParaRPr>
          </a:p>
        </p:txBody>
      </p:sp>
      <p:sp>
        <p:nvSpPr>
          <p:cNvPr id="92" name="Google Shape;92;p14"/>
          <p:cNvSpPr txBox="1"/>
          <p:nvPr/>
        </p:nvSpPr>
        <p:spPr>
          <a:xfrm>
            <a:off x="2803875" y="1264324"/>
            <a:ext cx="2196300" cy="210752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b="1" dirty="0">
                <a:solidFill>
                  <a:srgbClr val="404040"/>
                </a:solidFill>
                <a:latin typeface="Special Elite"/>
                <a:ea typeface="Special Elite"/>
                <a:cs typeface="Special Elite"/>
                <a:sym typeface="Special Elite"/>
              </a:rPr>
              <a:t>Absences:</a:t>
            </a:r>
            <a:r>
              <a:rPr lang="en" sz="1100" dirty="0">
                <a:solidFill>
                  <a:srgbClr val="404040"/>
                </a:solidFill>
                <a:latin typeface="Special Elite"/>
                <a:ea typeface="Special Elite"/>
                <a:cs typeface="Special Elite"/>
                <a:sym typeface="Special Elite"/>
              </a:rPr>
              <a:t> If you are absent, it is your responsibility to make up any necessary missed assignments. All assignments are posted on Google Classroom. It is up to the student to access this information.</a:t>
            </a:r>
          </a:p>
          <a:p>
            <a:pPr marL="0" lvl="0" indent="0" algn="l" rtl="0">
              <a:lnSpc>
                <a:spcPct val="115000"/>
              </a:lnSpc>
              <a:spcBef>
                <a:spcPts val="0"/>
              </a:spcBef>
              <a:spcAft>
                <a:spcPts val="0"/>
              </a:spcAft>
              <a:buClr>
                <a:schemeClr val="dk1"/>
              </a:buClr>
              <a:buSzPts val="1100"/>
              <a:buFont typeface="Arial"/>
              <a:buNone/>
            </a:pPr>
            <a:endParaRPr lang="en-US" dirty="0"/>
          </a:p>
        </p:txBody>
      </p:sp>
      <p:sp>
        <p:nvSpPr>
          <p:cNvPr id="93" name="Google Shape;93;p14"/>
          <p:cNvSpPr txBox="1"/>
          <p:nvPr/>
        </p:nvSpPr>
        <p:spPr>
          <a:xfrm>
            <a:off x="5108575" y="1302125"/>
            <a:ext cx="2196300" cy="2354700"/>
          </a:xfrm>
          <a:prstGeom prst="rect">
            <a:avLst/>
          </a:prstGeom>
          <a:noFill/>
          <a:ln w="114300" cap="flat" cmpd="sng">
            <a:solidFill>
              <a:srgbClr val="00FF00"/>
            </a:solidFill>
            <a:prstDash val="solid"/>
            <a:round/>
            <a:headEnd type="none" w="sm" len="sm"/>
            <a:tailEnd type="none" w="sm" len="sm"/>
          </a:ln>
        </p:spPr>
        <p:txBody>
          <a:bodyPr spcFirstLastPara="1" wrap="square" lIns="91425" tIns="91425" rIns="91425" bIns="91425" anchor="t" anchorCtr="0">
            <a:noAutofit/>
          </a:bodyPr>
          <a:lstStyle/>
          <a:p>
            <a:pPr marL="2816" lvl="0" indent="0" algn="ctr" rtl="0">
              <a:spcBef>
                <a:spcPts val="0"/>
              </a:spcBef>
              <a:spcAft>
                <a:spcPts val="0"/>
              </a:spcAft>
              <a:buClr>
                <a:schemeClr val="dk1"/>
              </a:buClr>
              <a:buSzPts val="1100"/>
              <a:buFont typeface="Arial"/>
              <a:buNone/>
            </a:pPr>
            <a:r>
              <a:rPr lang="en" sz="1256" b="1" u="sng">
                <a:solidFill>
                  <a:schemeClr val="dk1"/>
                </a:solidFill>
                <a:latin typeface="Special Elite"/>
                <a:ea typeface="Special Elite"/>
                <a:cs typeface="Special Elite"/>
                <a:sym typeface="Special Elite"/>
              </a:rPr>
              <a:t>Grade Value of Assessments and Assignments</a:t>
            </a:r>
            <a:endParaRPr sz="1256" b="1" u="sng">
              <a:solidFill>
                <a:schemeClr val="dk1"/>
              </a:solidFill>
              <a:latin typeface="Special Elite"/>
              <a:ea typeface="Special Elite"/>
              <a:cs typeface="Special Elite"/>
              <a:sym typeface="Special Elite"/>
            </a:endParaRPr>
          </a:p>
          <a:p>
            <a:pPr marL="2816" lvl="0" indent="0" algn="ctr" rtl="0">
              <a:spcBef>
                <a:spcPts val="0"/>
              </a:spcBef>
              <a:spcAft>
                <a:spcPts val="0"/>
              </a:spcAft>
              <a:buClr>
                <a:schemeClr val="dk1"/>
              </a:buClr>
              <a:buSzPts val="1100"/>
              <a:buFont typeface="Arial"/>
              <a:buNone/>
            </a:pPr>
            <a:endParaRPr sz="1256" b="1" u="sng">
              <a:solidFill>
                <a:schemeClr val="dk1"/>
              </a:solidFill>
              <a:latin typeface="Special Elite"/>
              <a:ea typeface="Special Elite"/>
              <a:cs typeface="Special Elite"/>
              <a:sym typeface="Special Elite"/>
            </a:endParaRPr>
          </a:p>
          <a:p>
            <a:pPr marL="2816" lvl="0" indent="0" algn="ctr" rtl="0">
              <a:spcBef>
                <a:spcPts val="0"/>
              </a:spcBef>
              <a:spcAft>
                <a:spcPts val="0"/>
              </a:spcAft>
              <a:buClr>
                <a:schemeClr val="dk1"/>
              </a:buClr>
              <a:buSzPts val="1100"/>
              <a:buFont typeface="Arial"/>
              <a:buNone/>
            </a:pPr>
            <a:r>
              <a:rPr lang="en" sz="1256">
                <a:solidFill>
                  <a:schemeClr val="dk1"/>
                </a:solidFill>
                <a:latin typeface="Special Elite"/>
                <a:ea typeface="Special Elite"/>
                <a:cs typeface="Special Elite"/>
                <a:sym typeface="Special Elite"/>
              </a:rPr>
              <a:t>Classwork/Partici- pation Grades 40% </a:t>
            </a:r>
            <a:endParaRPr sz="1256">
              <a:solidFill>
                <a:schemeClr val="dk1"/>
              </a:solidFill>
              <a:latin typeface="Special Elite"/>
              <a:ea typeface="Special Elite"/>
              <a:cs typeface="Special Elite"/>
              <a:sym typeface="Special Elite"/>
            </a:endParaRPr>
          </a:p>
          <a:p>
            <a:pPr marL="0" lvl="0" indent="0" algn="l" rtl="0">
              <a:spcBef>
                <a:spcPts val="76"/>
              </a:spcBef>
              <a:spcAft>
                <a:spcPts val="0"/>
              </a:spcAft>
              <a:buClr>
                <a:schemeClr val="dk1"/>
              </a:buClr>
              <a:buSzPts val="1100"/>
              <a:buFont typeface="Arial"/>
              <a:buNone/>
            </a:pPr>
            <a:r>
              <a:rPr lang="en" sz="1256">
                <a:solidFill>
                  <a:schemeClr val="dk1"/>
                </a:solidFill>
                <a:latin typeface="Special Elite"/>
                <a:ea typeface="Special Elite"/>
                <a:cs typeface="Special Elite"/>
                <a:sym typeface="Special Elite"/>
              </a:rPr>
              <a:t>⮚ Labs and Quizzes</a:t>
            </a:r>
            <a:endParaRPr sz="1256">
              <a:solidFill>
                <a:schemeClr val="dk1"/>
              </a:solidFill>
              <a:latin typeface="Special Elite"/>
              <a:ea typeface="Special Elite"/>
              <a:cs typeface="Special Elite"/>
              <a:sym typeface="Special Elite"/>
            </a:endParaRPr>
          </a:p>
          <a:p>
            <a:pPr marL="0" lvl="0" indent="0" algn="l" rtl="0">
              <a:spcBef>
                <a:spcPts val="76"/>
              </a:spcBef>
              <a:spcAft>
                <a:spcPts val="0"/>
              </a:spcAft>
              <a:buClr>
                <a:schemeClr val="dk1"/>
              </a:buClr>
              <a:buSzPts val="1100"/>
              <a:buFont typeface="Arial"/>
              <a:buNone/>
            </a:pPr>
            <a:r>
              <a:rPr lang="en" sz="1256">
                <a:solidFill>
                  <a:schemeClr val="dk1"/>
                </a:solidFill>
                <a:latin typeface="Special Elite"/>
                <a:ea typeface="Special Elite"/>
                <a:cs typeface="Special Elite"/>
                <a:sym typeface="Special Elite"/>
              </a:rPr>
              <a:t>            30%</a:t>
            </a:r>
            <a:endParaRPr sz="1256">
              <a:solidFill>
                <a:schemeClr val="dk1"/>
              </a:solidFill>
              <a:latin typeface="Special Elite"/>
              <a:ea typeface="Special Elite"/>
              <a:cs typeface="Special Elite"/>
              <a:sym typeface="Special Elite"/>
            </a:endParaRPr>
          </a:p>
          <a:p>
            <a:pPr marL="0" lvl="0" indent="0" algn="l" rtl="0">
              <a:spcBef>
                <a:spcPts val="76"/>
              </a:spcBef>
              <a:spcAft>
                <a:spcPts val="0"/>
              </a:spcAft>
              <a:buClr>
                <a:schemeClr val="dk1"/>
              </a:buClr>
              <a:buSzPts val="1100"/>
              <a:buFont typeface="Arial"/>
              <a:buNone/>
            </a:pPr>
            <a:r>
              <a:rPr lang="en" sz="1256">
                <a:solidFill>
                  <a:schemeClr val="dk1"/>
                </a:solidFill>
                <a:latin typeface="Special Elite"/>
                <a:ea typeface="Special Elite"/>
                <a:cs typeface="Special Elite"/>
                <a:sym typeface="Special Elite"/>
              </a:rPr>
              <a:t>⮚ Tests and Projects 30% </a:t>
            </a:r>
            <a:endParaRPr sz="1300">
              <a:solidFill>
                <a:srgbClr val="404040"/>
              </a:solidFill>
              <a:latin typeface="Special Elite"/>
              <a:ea typeface="Special Elite"/>
              <a:cs typeface="Special Elite"/>
              <a:sym typeface="Special Elite"/>
            </a:endParaRPr>
          </a:p>
        </p:txBody>
      </p:sp>
      <p:sp>
        <p:nvSpPr>
          <p:cNvPr id="94" name="Google Shape;94;p14"/>
          <p:cNvSpPr/>
          <p:nvPr/>
        </p:nvSpPr>
        <p:spPr>
          <a:xfrm>
            <a:off x="2803875" y="3749100"/>
            <a:ext cx="4500900" cy="2196300"/>
          </a:xfrm>
          <a:prstGeom prst="rect">
            <a:avLst/>
          </a:prstGeom>
          <a:solidFill>
            <a:srgbClr val="FFFFFF"/>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txBox="1"/>
          <p:nvPr/>
        </p:nvSpPr>
        <p:spPr>
          <a:xfrm rot="-5400000">
            <a:off x="1921425" y="4652675"/>
            <a:ext cx="2196300" cy="3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rgbClr val="1155CC"/>
                </a:solidFill>
              </a:rPr>
              <a:t>Grading Weights</a:t>
            </a:r>
            <a:endParaRPr sz="2100" b="1">
              <a:solidFill>
                <a:srgbClr val="1155CC"/>
              </a:solidFill>
            </a:endParaRPr>
          </a:p>
        </p:txBody>
      </p:sp>
      <p:sp>
        <p:nvSpPr>
          <p:cNvPr id="96" name="Google Shape;96;p14"/>
          <p:cNvSpPr txBox="1"/>
          <p:nvPr/>
        </p:nvSpPr>
        <p:spPr>
          <a:xfrm>
            <a:off x="-4781550" y="228600"/>
            <a:ext cx="30000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a:solidFill>
                <a:srgbClr val="404040"/>
              </a:solidFill>
            </a:endParaRPr>
          </a:p>
          <a:p>
            <a:pPr marL="0" lvl="0" indent="0" algn="l" rtl="0">
              <a:lnSpc>
                <a:spcPct val="115000"/>
              </a:lnSpc>
              <a:spcBef>
                <a:spcPts val="0"/>
              </a:spcBef>
              <a:spcAft>
                <a:spcPts val="0"/>
              </a:spcAft>
              <a:buNone/>
            </a:pPr>
            <a:r>
              <a:rPr lang="en" sz="1100">
                <a:solidFill>
                  <a:srgbClr val="404040"/>
                </a:solidFill>
              </a:rPr>
              <a:t> </a:t>
            </a:r>
            <a:endParaRPr sz="1100">
              <a:solidFill>
                <a:srgbClr val="404040"/>
              </a:solidFill>
            </a:endParaRPr>
          </a:p>
          <a:p>
            <a:pPr marL="0" lvl="0" indent="0" algn="l" rtl="0">
              <a:lnSpc>
                <a:spcPct val="105000"/>
              </a:lnSpc>
              <a:spcBef>
                <a:spcPts val="0"/>
              </a:spcBef>
              <a:spcAft>
                <a:spcPts val="1100"/>
              </a:spcAft>
              <a:buNone/>
            </a:pPr>
            <a:endParaRPr sz="1100">
              <a:solidFill>
                <a:srgbClr val="404040"/>
              </a:solidFill>
            </a:endParaRPr>
          </a:p>
        </p:txBody>
      </p:sp>
      <p:pic>
        <p:nvPicPr>
          <p:cNvPr id="97" name="Google Shape;97;p14"/>
          <p:cNvPicPr preferRelativeResize="0"/>
          <p:nvPr/>
        </p:nvPicPr>
        <p:blipFill>
          <a:blip r:embed="rId7">
            <a:alphaModFix/>
          </a:blip>
          <a:stretch>
            <a:fillRect/>
          </a:stretch>
        </p:blipFill>
        <p:spPr>
          <a:xfrm>
            <a:off x="3457573" y="3835962"/>
            <a:ext cx="3339800" cy="1985950"/>
          </a:xfrm>
          <a:prstGeom prst="rect">
            <a:avLst/>
          </a:prstGeom>
          <a:noFill/>
          <a:ln w="9525" cap="flat" cmpd="sng">
            <a:solidFill>
              <a:srgbClr val="1155CC"/>
            </a:solidFill>
            <a:prstDash val="solid"/>
            <a:round/>
            <a:headEnd type="none" w="sm" len="sm"/>
            <a:tailEnd type="none" w="sm" len="sm"/>
          </a:ln>
        </p:spPr>
      </p:pic>
      <p:sp>
        <p:nvSpPr>
          <p:cNvPr id="98" name="Google Shape;98;p14"/>
          <p:cNvSpPr txBox="1"/>
          <p:nvPr/>
        </p:nvSpPr>
        <p:spPr>
          <a:xfrm>
            <a:off x="5800725" y="402625"/>
            <a:ext cx="1647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latin typeface="Special Elite"/>
                <a:ea typeface="Special Elite"/>
                <a:cs typeface="Special Elite"/>
                <a:sym typeface="Special Elite"/>
              </a:rPr>
              <a:t>2023-24</a:t>
            </a:r>
            <a:endParaRPr sz="1200" dirty="0">
              <a:latin typeface="Special Elite"/>
              <a:ea typeface="Special Elite"/>
              <a:cs typeface="Special Elite"/>
              <a:sym typeface="Special Elite"/>
            </a:endParaRPr>
          </a:p>
        </p:txBody>
      </p:sp>
      <p:sp>
        <p:nvSpPr>
          <p:cNvPr id="99" name="Google Shape;99;p14"/>
          <p:cNvSpPr txBox="1"/>
          <p:nvPr/>
        </p:nvSpPr>
        <p:spPr>
          <a:xfrm>
            <a:off x="5689325" y="9001125"/>
            <a:ext cx="1803000" cy="92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u="sng">
                <a:solidFill>
                  <a:schemeClr val="hlink"/>
                </a:solidFill>
                <a:hlinkClick r:id="rId8"/>
              </a:rPr>
              <a:t>https://corralesis.org/teacher-page-elizabeth-scharrer/</a:t>
            </a:r>
            <a:endParaRPr/>
          </a:p>
        </p:txBody>
      </p:sp>
      <p:sp>
        <p:nvSpPr>
          <p:cNvPr id="100" name="Google Shape;100;p14"/>
          <p:cNvSpPr txBox="1"/>
          <p:nvPr/>
        </p:nvSpPr>
        <p:spPr>
          <a:xfrm>
            <a:off x="2739400" y="9349200"/>
            <a:ext cx="26034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350">
                <a:solidFill>
                  <a:srgbClr val="222943"/>
                </a:solidFill>
                <a:highlight>
                  <a:srgbClr val="FFFFFF"/>
                </a:highlight>
                <a:latin typeface="Lora"/>
                <a:ea typeface="Lora"/>
                <a:cs typeface="Lora"/>
                <a:sym typeface="Lora"/>
              </a:rPr>
              <a:t>505-344-9733</a:t>
            </a:r>
            <a:endParaRPr sz="12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F1351-F212-D16E-EFAA-9D3F95854DF0}"/>
              </a:ext>
            </a:extLst>
          </p:cNvPr>
          <p:cNvSpPr>
            <a:spLocks noGrp="1"/>
          </p:cNvSpPr>
          <p:nvPr>
            <p:ph type="title"/>
          </p:nvPr>
        </p:nvSpPr>
        <p:spPr>
          <a:xfrm>
            <a:off x="264945" y="633047"/>
            <a:ext cx="7242600" cy="5028322"/>
          </a:xfrm>
        </p:spPr>
        <p:txBody>
          <a:bodyPr/>
          <a:lstStyle/>
          <a:p>
            <a:endParaRPr lang="en-US" dirty="0"/>
          </a:p>
        </p:txBody>
      </p:sp>
      <p:pic>
        <p:nvPicPr>
          <p:cNvPr id="4" name="Picture 3">
            <a:extLst>
              <a:ext uri="{FF2B5EF4-FFF2-40B4-BE49-F238E27FC236}">
                <a16:creationId xmlns:a16="http://schemas.microsoft.com/office/drawing/2014/main" id="{34F51A4D-DA63-22AA-A23D-388C69A000EA}"/>
              </a:ext>
            </a:extLst>
          </p:cNvPr>
          <p:cNvPicPr>
            <a:picLocks noChangeAspect="1"/>
          </p:cNvPicPr>
          <p:nvPr/>
        </p:nvPicPr>
        <p:blipFill>
          <a:blip r:embed="rId2"/>
          <a:stretch>
            <a:fillRect/>
          </a:stretch>
        </p:blipFill>
        <p:spPr>
          <a:xfrm>
            <a:off x="84482" y="253219"/>
            <a:ext cx="7687917" cy="5064370"/>
          </a:xfrm>
          <a:prstGeom prst="rect">
            <a:avLst/>
          </a:prstGeom>
        </p:spPr>
      </p:pic>
      <p:pic>
        <p:nvPicPr>
          <p:cNvPr id="7" name="Picture 6">
            <a:extLst>
              <a:ext uri="{FF2B5EF4-FFF2-40B4-BE49-F238E27FC236}">
                <a16:creationId xmlns:a16="http://schemas.microsoft.com/office/drawing/2014/main" id="{E054C4F3-1C0B-7582-3DC0-525077E3299F}"/>
              </a:ext>
            </a:extLst>
          </p:cNvPr>
          <p:cNvPicPr>
            <a:picLocks noChangeAspect="1"/>
          </p:cNvPicPr>
          <p:nvPr/>
        </p:nvPicPr>
        <p:blipFill>
          <a:blip r:embed="rId3"/>
          <a:stretch>
            <a:fillRect/>
          </a:stretch>
        </p:blipFill>
        <p:spPr>
          <a:xfrm>
            <a:off x="562708" y="9248628"/>
            <a:ext cx="6471138" cy="514350"/>
          </a:xfrm>
          <a:prstGeom prst="rect">
            <a:avLst/>
          </a:prstGeom>
        </p:spPr>
      </p:pic>
      <p:pic>
        <p:nvPicPr>
          <p:cNvPr id="10" name="Picture 9">
            <a:extLst>
              <a:ext uri="{FF2B5EF4-FFF2-40B4-BE49-F238E27FC236}">
                <a16:creationId xmlns:a16="http://schemas.microsoft.com/office/drawing/2014/main" id="{7939BC20-FB3E-E472-F5DC-C3BF0AC4E8CC}"/>
              </a:ext>
            </a:extLst>
          </p:cNvPr>
          <p:cNvPicPr>
            <a:picLocks noChangeAspect="1"/>
          </p:cNvPicPr>
          <p:nvPr/>
        </p:nvPicPr>
        <p:blipFill>
          <a:blip r:embed="rId4"/>
          <a:stretch>
            <a:fillRect/>
          </a:stretch>
        </p:blipFill>
        <p:spPr>
          <a:xfrm>
            <a:off x="264854" y="5499764"/>
            <a:ext cx="6977745" cy="3545762"/>
          </a:xfrm>
          <a:prstGeom prst="rect">
            <a:avLst/>
          </a:prstGeom>
        </p:spPr>
      </p:pic>
    </p:spTree>
    <p:extLst>
      <p:ext uri="{BB962C8B-B14F-4D97-AF65-F5344CB8AC3E}">
        <p14:creationId xmlns:p14="http://schemas.microsoft.com/office/powerpoint/2010/main" val="112197049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657</Words>
  <Application>Microsoft Office PowerPoint</Application>
  <PresentationFormat>Custom</PresentationFormat>
  <Paragraphs>73</Paragraphs>
  <Slides>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Lora</vt:lpstr>
      <vt:lpstr>Special Elite</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Scharrer</dc:creator>
  <cp:lastModifiedBy>ED Scharrer</cp:lastModifiedBy>
  <cp:revision>3</cp:revision>
  <cp:lastPrinted>2023-07-25T20:35:06Z</cp:lastPrinted>
  <dcterms:modified xsi:type="dcterms:W3CDTF">2023-07-25T20:46:52Z</dcterms:modified>
</cp:coreProperties>
</file>