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5"/>
  </p:notesMasterIdLst>
  <p:sldIdLst>
    <p:sldId id="256" r:id="rId2"/>
    <p:sldId id="257" r:id="rId3"/>
    <p:sldId id="258" r:id="rId4"/>
  </p:sldIdLst>
  <p:sldSz cx="7772400" cy="10058400"/>
  <p:notesSz cx="7010400" cy="92964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Lucida Bright" panose="02040602050505020304" pitchFamily="18" charset="0"/>
      <p:regular r:id="rId10"/>
      <p:bold r:id="rId11"/>
      <p:italic r:id="rId12"/>
      <p:boldItalic r:id="rId13"/>
    </p:embeddedFont>
    <p:embeddedFont>
      <p:font typeface="Special Elite" panose="020B0604020202020204" charset="0"/>
      <p:regular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1164" y="66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59000" y="696913"/>
            <a:ext cx="26924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59000" y="696913"/>
            <a:ext cx="26939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e68e1be0a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59000" y="696913"/>
            <a:ext cx="26939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e68e1be0a2_0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64945" y="5542289"/>
            <a:ext cx="7242600" cy="15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64945" y="2163089"/>
            <a:ext cx="7242600" cy="38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64945" y="1086507"/>
            <a:ext cx="2386800" cy="14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16713" y="880293"/>
            <a:ext cx="5412600" cy="799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198575" y="1415969"/>
            <a:ext cx="3261600" cy="722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ft.org/chapters/doe-chapters/lab-specialists/you-should-know/lab-safety-rules-students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orralesis.org/teacher-page-elizabeth-scharrer/" TargetMode="External"/><Relationship Id="rId5" Type="http://schemas.openxmlformats.org/officeDocument/2006/relationships/hyperlink" Target="mailto:scharrere@corralesis.org" TargetMode="Externa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0" y="0"/>
            <a:ext cx="7448700" cy="379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rgbClr val="4A86E8"/>
                </a:solidFill>
                <a:latin typeface="Special Elite"/>
                <a:ea typeface="Special Elite"/>
                <a:cs typeface="Special Elite"/>
                <a:sym typeface="Special Elite"/>
              </a:rPr>
              <a:t>Elizabeth Scharrer                  	Corrales International School                       2023-24</a:t>
            </a:r>
            <a:endParaRPr sz="1100" dirty="0">
              <a:solidFill>
                <a:srgbClr val="4A86E8"/>
              </a:solidFill>
              <a:latin typeface="Special Elite"/>
              <a:ea typeface="Special Elite"/>
              <a:cs typeface="Special Elite"/>
              <a:sym typeface="Special Elite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1143000" y="915225"/>
            <a:ext cx="54864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Special Elite"/>
                <a:ea typeface="Special Elite"/>
                <a:cs typeface="Special Elite"/>
                <a:sym typeface="Special Elite"/>
              </a:rPr>
              <a:t>Physics</a:t>
            </a:r>
            <a:endParaRPr sz="3200">
              <a:latin typeface="Special Elite"/>
              <a:ea typeface="Special Elite"/>
              <a:cs typeface="Special Elite"/>
              <a:sym typeface="Special Elite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1123950" y="4029075"/>
            <a:ext cx="2648100" cy="190860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latin typeface="Special Elite"/>
                <a:ea typeface="Special Elite"/>
                <a:cs typeface="Special Elite"/>
                <a:sym typeface="Special Elite"/>
              </a:rPr>
              <a:t>Student Responsibilities</a:t>
            </a:r>
            <a:endParaRPr u="sng"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pecial Elite"/>
                <a:ea typeface="Special Elite"/>
                <a:cs typeface="Special Elite"/>
                <a:sym typeface="Special Elite"/>
              </a:rPr>
              <a:t>I will be positive.</a:t>
            </a:r>
            <a:endParaRPr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pecial Elite"/>
                <a:ea typeface="Special Elite"/>
                <a:cs typeface="Special Elite"/>
                <a:sym typeface="Special Elite"/>
              </a:rPr>
              <a:t>I will be engaged.</a:t>
            </a:r>
            <a:endParaRPr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pecial Elite"/>
                <a:ea typeface="Special Elite"/>
                <a:cs typeface="Special Elite"/>
                <a:sym typeface="Special Elite"/>
              </a:rPr>
              <a:t>I will show respect.</a:t>
            </a:r>
            <a:endParaRPr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pecial Elite"/>
                <a:ea typeface="Special Elite"/>
                <a:cs typeface="Special Elite"/>
                <a:sym typeface="Special Elite"/>
              </a:rPr>
              <a:t>I will participate.</a:t>
            </a:r>
            <a:endParaRPr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pecial Elite"/>
                <a:ea typeface="Special Elite"/>
                <a:cs typeface="Special Elite"/>
                <a:sym typeface="Special Elite"/>
              </a:rPr>
              <a:t>My actions…my consequences</a:t>
            </a:r>
            <a:endParaRPr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3"/>
          <p:cNvSpPr txBox="1"/>
          <p:nvPr/>
        </p:nvSpPr>
        <p:spPr>
          <a:xfrm>
            <a:off x="895350" y="1813125"/>
            <a:ext cx="339090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Special Elite"/>
                <a:ea typeface="Special Elite"/>
                <a:cs typeface="Special Elite"/>
                <a:sym typeface="Special Elite"/>
              </a:rPr>
              <a:t>Course Content: Topics such as Newtonian Mechanics, Thermodynamics, Waves, Optics, Electricity/Magnetism, Earth Science, Space and Nuclear Physics will be presented through both classroom instruction/demonstrations and student-led laboratory exercises.</a:t>
            </a:r>
            <a:endParaRPr sz="1200"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3"/>
          <p:cNvSpPr txBox="1"/>
          <p:nvPr/>
        </p:nvSpPr>
        <p:spPr>
          <a:xfrm>
            <a:off x="1057275" y="6408425"/>
            <a:ext cx="2715000" cy="295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Special Elite"/>
                <a:ea typeface="Special Elite"/>
                <a:cs typeface="Special Elite"/>
                <a:sym typeface="Special Elite"/>
              </a:rPr>
              <a:t>Lab Safety Rules: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latin typeface="Special Elite"/>
                <a:ea typeface="Special Elite"/>
                <a:cs typeface="Special Elite"/>
                <a:sym typeface="Special Elite"/>
                <a:hlinkClick r:id="rId3"/>
              </a:rPr>
              <a:t>https://www.uft.org/chapters/doe-chapters/lab-specialists/you-should-know/lab-safety-rules-students</a:t>
            </a:r>
            <a:endParaRPr lang="en" sz="1200" dirty="0"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Special Elite"/>
                <a:ea typeface="Special Elite"/>
                <a:cs typeface="Special Elite"/>
                <a:sym typeface="Special Elite"/>
              </a:rPr>
              <a:t>(Continuous infraction of the Classroom Expectations and/or Safety will result in the following: </a:t>
            </a:r>
            <a:endParaRPr sz="1200" dirty="0"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Special Elite"/>
                <a:ea typeface="Special Elite"/>
                <a:cs typeface="Special Elite"/>
                <a:sym typeface="Special Elite"/>
              </a:rPr>
              <a:t>1. Lowered participation grade </a:t>
            </a:r>
            <a:endParaRPr sz="1200" dirty="0"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Special Elite"/>
                <a:ea typeface="Special Elite"/>
                <a:cs typeface="Special Elite"/>
                <a:sym typeface="Special Elite"/>
              </a:rPr>
              <a:t>2. Student/Teacher Conference </a:t>
            </a:r>
            <a:endParaRPr sz="1200" dirty="0"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Special Elite"/>
                <a:ea typeface="Special Elite"/>
                <a:cs typeface="Special Elite"/>
                <a:sym typeface="Special Elite"/>
              </a:rPr>
              <a:t>3. Parent/Teacher Conference </a:t>
            </a:r>
            <a:endParaRPr sz="1200" dirty="0"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Special Elite"/>
                <a:ea typeface="Special Elite"/>
                <a:cs typeface="Special Elite"/>
                <a:sym typeface="Special Elite"/>
              </a:rPr>
              <a:t>4. Administrative Action </a:t>
            </a:r>
            <a:endParaRPr sz="1200" dirty="0">
              <a:latin typeface="Special Elite"/>
              <a:ea typeface="Special Elite"/>
              <a:cs typeface="Special Elite"/>
              <a:sym typeface="Special Elite"/>
            </a:endParaRPr>
          </a:p>
        </p:txBody>
      </p:sp>
      <p:cxnSp>
        <p:nvCxnSpPr>
          <p:cNvPr id="60" name="Google Shape;60;p13"/>
          <p:cNvCxnSpPr/>
          <p:nvPr/>
        </p:nvCxnSpPr>
        <p:spPr>
          <a:xfrm rot="10800000" flipH="1">
            <a:off x="0" y="876975"/>
            <a:ext cx="7772400" cy="27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1" name="Google Shape;61;p13"/>
          <p:cNvSpPr txBox="1"/>
          <p:nvPr/>
        </p:nvSpPr>
        <p:spPr>
          <a:xfrm rot="10800000" flipH="1">
            <a:off x="3390900" y="5279338"/>
            <a:ext cx="3905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3"/>
          <p:cNvSpPr txBox="1"/>
          <p:nvPr/>
        </p:nvSpPr>
        <p:spPr>
          <a:xfrm>
            <a:off x="4143375" y="4227675"/>
            <a:ext cx="3438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63" name="Google Shape;63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33900" y="1764625"/>
            <a:ext cx="3000375" cy="215265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3"/>
          <p:cNvSpPr txBox="1"/>
          <p:nvPr/>
        </p:nvSpPr>
        <p:spPr>
          <a:xfrm>
            <a:off x="419100" y="9140200"/>
            <a:ext cx="7182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scharrere@corralesis.org</a:t>
            </a:r>
            <a:r>
              <a:rPr lang="en"/>
              <a:t>                                                                           505-344-9733		           </a:t>
            </a:r>
            <a:r>
              <a:rPr lang="en" u="sng">
                <a:solidFill>
                  <a:schemeClr val="hlink"/>
                </a:solidFill>
                <a:hlinkClick r:id="rId6"/>
              </a:rPr>
              <a:t>https://corralesis.org/teacher-page-elizabeth-scharrer/</a:t>
            </a:r>
            <a:endParaRPr/>
          </a:p>
        </p:txBody>
      </p:sp>
      <p:sp>
        <p:nvSpPr>
          <p:cNvPr id="65" name="Google Shape;65;p13"/>
          <p:cNvSpPr txBox="1"/>
          <p:nvPr/>
        </p:nvSpPr>
        <p:spPr>
          <a:xfrm>
            <a:off x="4772025" y="6797063"/>
            <a:ext cx="2829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6" name="Google Shape;66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236699" y="6873990"/>
            <a:ext cx="2893701" cy="21526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59;p13">
            <a:extLst>
              <a:ext uri="{FF2B5EF4-FFF2-40B4-BE49-F238E27FC236}">
                <a16:creationId xmlns:a16="http://schemas.microsoft.com/office/drawing/2014/main" id="{58F06BC9-8171-65F8-C5D6-75DF444CB445}"/>
              </a:ext>
            </a:extLst>
          </p:cNvPr>
          <p:cNvSpPr txBox="1"/>
          <p:nvPr/>
        </p:nvSpPr>
        <p:spPr>
          <a:xfrm>
            <a:off x="4512867" y="4089575"/>
            <a:ext cx="259650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pecial Elite"/>
              <a:ea typeface="Special Elite"/>
              <a:cs typeface="Special Elite"/>
              <a:sym typeface="Special Elite"/>
            </a:endParaRPr>
          </a:p>
        </p:txBody>
      </p:sp>
      <p:sp>
        <p:nvSpPr>
          <p:cNvPr id="16" name="Google Shape;59;p13">
            <a:extLst>
              <a:ext uri="{FF2B5EF4-FFF2-40B4-BE49-F238E27FC236}">
                <a16:creationId xmlns:a16="http://schemas.microsoft.com/office/drawing/2014/main" id="{F5EED734-4EC2-854F-64AF-441E92FDAB20}"/>
              </a:ext>
            </a:extLst>
          </p:cNvPr>
          <p:cNvSpPr txBox="1"/>
          <p:nvPr/>
        </p:nvSpPr>
        <p:spPr>
          <a:xfrm>
            <a:off x="4533900" y="4150373"/>
            <a:ext cx="2596500" cy="2658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98633" lvl="0" indent="0" algn="l" rtl="0">
              <a:lnSpc>
                <a:spcPct val="118785"/>
              </a:lnSpc>
              <a:spcBef>
                <a:spcPts val="1288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1" dirty="0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rPr>
              <a:t>Late work for each quarter will not be accepted later than several days before the progress reports or report cards being released. I will inform parents and teachers when that date is.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subTitle" idx="1"/>
          </p:nvPr>
        </p:nvSpPr>
        <p:spPr>
          <a:xfrm>
            <a:off x="133350" y="813968"/>
            <a:ext cx="72426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Special Elite"/>
                <a:ea typeface="Special Elite"/>
                <a:cs typeface="Special Elite"/>
                <a:sym typeface="Special Elite"/>
              </a:rPr>
              <a:t>Physics</a:t>
            </a:r>
            <a:endParaRPr sz="2400">
              <a:latin typeface="Special Elite"/>
              <a:ea typeface="Special Elite"/>
              <a:cs typeface="Special Elite"/>
              <a:sym typeface="Special Elite"/>
            </a:endParaRPr>
          </a:p>
        </p:txBody>
      </p:sp>
      <p:sp>
        <p:nvSpPr>
          <p:cNvPr id="72" name="Google Shape;72;p14"/>
          <p:cNvSpPr txBox="1"/>
          <p:nvPr/>
        </p:nvSpPr>
        <p:spPr>
          <a:xfrm>
            <a:off x="133350" y="219075"/>
            <a:ext cx="7374300" cy="379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dirty="0">
                <a:solidFill>
                  <a:srgbClr val="4A86E8"/>
                </a:solidFill>
                <a:latin typeface="Special Elite"/>
                <a:ea typeface="Special Elite"/>
                <a:cs typeface="Special Elite"/>
                <a:sym typeface="Special Elite"/>
              </a:rPr>
              <a:t>Elizabeth Scharrer                  	Corrales International School                2023-24</a:t>
            </a:r>
            <a:endParaRPr dirty="0"/>
          </a:p>
        </p:txBody>
      </p:sp>
      <p:cxnSp>
        <p:nvCxnSpPr>
          <p:cNvPr id="74" name="Google Shape;74;p14"/>
          <p:cNvCxnSpPr/>
          <p:nvPr/>
        </p:nvCxnSpPr>
        <p:spPr>
          <a:xfrm rot="10800000" flipH="1">
            <a:off x="57150" y="1514325"/>
            <a:ext cx="7601100" cy="19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5" name="Google Shape;75;p14"/>
          <p:cNvSpPr txBox="1"/>
          <p:nvPr/>
        </p:nvSpPr>
        <p:spPr>
          <a:xfrm>
            <a:off x="885825" y="2019300"/>
            <a:ext cx="2905200" cy="37248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r>
              <a:rPr lang="en" sz="1200">
                <a:latin typeface="Special Elite"/>
                <a:ea typeface="Special Elite"/>
                <a:cs typeface="Special Elite"/>
                <a:sym typeface="Special Elite"/>
              </a:rPr>
              <a:t>A 90- 100%</a:t>
            </a:r>
            <a:endParaRPr sz="1200"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Special Elite"/>
                <a:ea typeface="Special Elite"/>
                <a:cs typeface="Special Elite"/>
                <a:sym typeface="Special Elite"/>
              </a:rPr>
              <a:t>Exceeds standard: demonstrates  exceptional understanding of standards</a:t>
            </a:r>
            <a:endParaRPr sz="1200"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Special Elite"/>
                <a:ea typeface="Special Elite"/>
                <a:cs typeface="Special Elite"/>
                <a:sym typeface="Special Elite"/>
              </a:rPr>
              <a:t>B 80-89%</a:t>
            </a:r>
            <a:endParaRPr sz="1200"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Special Elite"/>
                <a:ea typeface="Special Elite"/>
                <a:cs typeface="Special Elite"/>
                <a:sym typeface="Special Elite"/>
              </a:rPr>
              <a:t>Mastery of standard: demonstrates a  mastery level understanding of the  standards</a:t>
            </a:r>
            <a:endParaRPr sz="1200"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Special Elite"/>
                <a:ea typeface="Special Elite"/>
                <a:cs typeface="Special Elite"/>
                <a:sym typeface="Special Elite"/>
              </a:rPr>
              <a:t>C 70-79% </a:t>
            </a:r>
            <a:endParaRPr sz="1200"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Special Elite"/>
                <a:ea typeface="Special Elite"/>
                <a:cs typeface="Special Elite"/>
                <a:sym typeface="Special Elite"/>
              </a:rPr>
              <a:t>Below the standard: shows some  understanding, but is not meeting the  standards</a:t>
            </a:r>
            <a:endParaRPr sz="1200"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Special Elite"/>
                <a:ea typeface="Special Elite"/>
                <a:cs typeface="Special Elite"/>
                <a:sym typeface="Special Elite"/>
              </a:rPr>
              <a:t>D  60-69%</a:t>
            </a:r>
            <a:endParaRPr sz="1200"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Special Elite"/>
                <a:ea typeface="Special Elite"/>
                <a:cs typeface="Special Elite"/>
                <a:sym typeface="Special Elite"/>
              </a:rPr>
              <a:t>Missing the standard: shows little to no  understanding of the standards</a:t>
            </a:r>
            <a:endParaRPr sz="1200"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Special Elite"/>
                <a:ea typeface="Special Elite"/>
                <a:cs typeface="Special Elite"/>
                <a:sym typeface="Special Elite"/>
              </a:rPr>
              <a:t>F  00- 59%</a:t>
            </a:r>
            <a:endParaRPr sz="1200"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Special Elite"/>
                <a:ea typeface="Special Elite"/>
                <a:cs typeface="Special Elite"/>
                <a:sym typeface="Special Elite"/>
              </a:rPr>
              <a:t>Far below showing understanding  of the standards</a:t>
            </a:r>
            <a:endParaRPr sz="1200">
              <a:latin typeface="Special Elite"/>
              <a:ea typeface="Special Elite"/>
              <a:cs typeface="Special Elite"/>
              <a:sym typeface="Special Elite"/>
            </a:endParaRPr>
          </a:p>
        </p:txBody>
      </p:sp>
      <p:sp>
        <p:nvSpPr>
          <p:cNvPr id="76" name="Google Shape;76;p14"/>
          <p:cNvSpPr txBox="1"/>
          <p:nvPr/>
        </p:nvSpPr>
        <p:spPr>
          <a:xfrm>
            <a:off x="4168050" y="2019300"/>
            <a:ext cx="33396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pecial Elite"/>
                <a:ea typeface="Special Elite"/>
                <a:cs typeface="Special Elite"/>
                <a:sym typeface="Special Elite"/>
              </a:rPr>
              <a:t>Grading Weights:</a:t>
            </a:r>
            <a:endParaRPr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pecial Elite"/>
                <a:ea typeface="Special Elite"/>
                <a:cs typeface="Special Elite"/>
                <a:sym typeface="Special Elite"/>
              </a:rPr>
              <a:t>Classwork/Participation:40%</a:t>
            </a:r>
            <a:endParaRPr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pecial Elite"/>
                <a:ea typeface="Special Elite"/>
                <a:cs typeface="Special Elite"/>
                <a:sym typeface="Special Elite"/>
              </a:rPr>
              <a:t>Labs:30%</a:t>
            </a:r>
            <a:endParaRPr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pecial Elite"/>
                <a:ea typeface="Special Elite"/>
                <a:cs typeface="Special Elite"/>
                <a:sym typeface="Special Elite"/>
              </a:rPr>
              <a:t>Tests/Projects:30%</a:t>
            </a:r>
            <a:endParaRPr>
              <a:latin typeface="Special Elite"/>
              <a:ea typeface="Special Elite"/>
              <a:cs typeface="Special Elite"/>
              <a:sym typeface="Special Elite"/>
            </a:endParaRPr>
          </a:p>
        </p:txBody>
      </p:sp>
      <p:sp>
        <p:nvSpPr>
          <p:cNvPr id="77" name="Google Shape;77;p14"/>
          <p:cNvSpPr txBox="1"/>
          <p:nvPr/>
        </p:nvSpPr>
        <p:spPr>
          <a:xfrm flipH="1">
            <a:off x="4229100" y="3219460"/>
            <a:ext cx="2905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8" name="Google Shape;7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57650" y="3219450"/>
            <a:ext cx="2743200" cy="17907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4"/>
          <p:cNvSpPr txBox="1"/>
          <p:nvPr/>
        </p:nvSpPr>
        <p:spPr>
          <a:xfrm flipH="1">
            <a:off x="960225" y="5871200"/>
            <a:ext cx="2830800" cy="3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rPr>
              <a:t>Textbook and Outside Resources</a:t>
            </a:r>
            <a:endParaRPr sz="1200" b="1" dirty="0">
              <a:solidFill>
                <a:schemeClr val="dk1"/>
              </a:solidFill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 dirty="0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rPr>
              <a:t>This class will use Google Classroom to help you navigate course material. Other resources that are helpful to you are as follows:</a:t>
            </a:r>
            <a:endParaRPr sz="1000" b="1" dirty="0">
              <a:solidFill>
                <a:schemeClr val="dk1"/>
              </a:solidFill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u="sng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https://www.khanacademy.org/</a:t>
            </a:r>
            <a:r>
              <a:rPr lang="en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u="sng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https://www.youtube.com/watch?v=ZM8ECpBuQYE&amp;list=PL8dPuuaLjXtN0ge7yDk_UA0ldZJdhwkoVw</a:t>
            </a:r>
            <a:r>
              <a:rPr lang="en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100" u="sng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https://www.youtube.com/watch?v=ZM8ECpBuQYE&amp;list=PL8dPuuaLjXtN0ge7yDk_UA0ldZJdhwkoVw</a:t>
            </a:r>
            <a:endParaRPr sz="1100" u="sng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u="sng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https://flexbooks.ck12.org/cbook/ck-12-physics-flexbook-2.0/section/1.1/primary/lesson/definition-of-physics-phy</a:t>
            </a:r>
            <a:endParaRPr dirty="0">
              <a:solidFill>
                <a:schemeClr val="dk1"/>
              </a:solidFill>
              <a:latin typeface="Lucida Bright"/>
              <a:ea typeface="Lucida Bright"/>
              <a:cs typeface="Lucida Bright"/>
              <a:sym typeface="Lucida Bright"/>
            </a:endParaRPr>
          </a:p>
        </p:txBody>
      </p:sp>
      <p:sp>
        <p:nvSpPr>
          <p:cNvPr id="80" name="Google Shape;80;p14"/>
          <p:cNvSpPr txBox="1"/>
          <p:nvPr/>
        </p:nvSpPr>
        <p:spPr>
          <a:xfrm>
            <a:off x="4168050" y="6635125"/>
            <a:ext cx="3419400" cy="1261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Special Elite"/>
                <a:ea typeface="Special Elite"/>
                <a:cs typeface="Special Elite"/>
                <a:sym typeface="Special Elite"/>
              </a:rPr>
              <a:t>Absences: If you are absent, it is your responsibility to make up any necessary missed assignments. See the Google Classroom for the day(s) you missed. </a:t>
            </a:r>
            <a:endParaRPr dirty="0">
              <a:latin typeface="Special Elite"/>
              <a:ea typeface="Special Elite"/>
              <a:cs typeface="Special Elite"/>
              <a:sym typeface="Special Elite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032A33-8644-D12F-AB05-F453802F24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045" y="9435700"/>
            <a:ext cx="7099905" cy="5143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EB7B033-AB40-BF5D-F859-DCBA2B9B01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8792"/>
            <a:ext cx="7772400" cy="51413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B6CF7DC-877B-ACDA-4171-677BF75E05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321" y="9285258"/>
            <a:ext cx="6780362" cy="5143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251447B-9725-D9DF-E9B6-CC451B11DC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652" y="5345723"/>
            <a:ext cx="6780361" cy="348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862701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409</Words>
  <Application>Microsoft Office PowerPoint</Application>
  <PresentationFormat>Custom</PresentationFormat>
  <Paragraphs>42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Special Elite</vt:lpstr>
      <vt:lpstr>Lucida Bright</vt:lpstr>
      <vt:lpstr>Simple Light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Scharrer</dc:creator>
  <cp:lastModifiedBy>ED Scharrer</cp:lastModifiedBy>
  <cp:revision>5</cp:revision>
  <cp:lastPrinted>2023-07-25T20:36:17Z</cp:lastPrinted>
  <dcterms:modified xsi:type="dcterms:W3CDTF">2023-07-25T20:47:46Z</dcterms:modified>
</cp:coreProperties>
</file>